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3"/>
  </p:notesMasterIdLst>
  <p:sldIdLst>
    <p:sldId id="256" r:id="rId2"/>
  </p:sldIdLst>
  <p:sldSz cx="30275213" cy="42803763"/>
  <p:notesSz cx="20566063" cy="29459238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7" roundtripDataSignature="AMtx7mhM9DM+L/EEh6+bla5fg36qZdwnI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651C7303-1205-445C-A721-94CFD910D15C}">
  <a:tblStyle styleId="{651C7303-1205-445C-A721-94CFD910D15C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BF1E8"/>
          </a:solidFill>
        </a:fill>
      </a:tcStyle>
    </a:wholeTbl>
    <a:band1H>
      <a:tcTxStyle/>
      <a:tcStyle>
        <a:tcBdr/>
        <a:fill>
          <a:solidFill>
            <a:srgbClr val="D4E2CE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D4E2CE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6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6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50" d="100"/>
          <a:sy n="50" d="100"/>
        </p:scale>
        <p:origin x="-3204" y="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notesMaster" Target="notesMasters/notesMaster1.xml"/><Relationship Id="rId7" Type="http://customschemas.google.com/relationships/presentationmetadata" Target="metadata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11" Type="http://schemas.openxmlformats.org/officeDocument/2006/relationships/tableStyles" Target="tableStyles.xml"/><Relationship Id="rId10" Type="http://schemas.openxmlformats.org/officeDocument/2006/relationships/theme" Target="theme/them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8914202" cy="14746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73475" tIns="136725" rIns="273475" bIns="136725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11647063" y="0"/>
            <a:ext cx="8914202" cy="14746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73475" tIns="136725" rIns="273475" bIns="136725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767513" y="3684588"/>
            <a:ext cx="7031037" cy="99409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2055650" y="14176056"/>
            <a:ext cx="16454772" cy="115990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73475" tIns="136725" rIns="273475" bIns="136725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69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69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69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69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69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69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69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69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69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27984626"/>
            <a:ext cx="8914202" cy="14746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73475" tIns="136725" rIns="273475" bIns="136725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11647063" y="27984626"/>
            <a:ext cx="8914202" cy="14746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73475" tIns="136725" rIns="273475" bIns="136725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3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767513" y="3684588"/>
            <a:ext cx="7031037" cy="99409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86" name="Google Shape;86;p1:notes"/>
          <p:cNvSpPr txBox="1">
            <a:spLocks noGrp="1"/>
          </p:cNvSpPr>
          <p:nvPr>
            <p:ph type="body" idx="1"/>
          </p:nvPr>
        </p:nvSpPr>
        <p:spPr>
          <a:xfrm>
            <a:off x="2055650" y="14176056"/>
            <a:ext cx="16454772" cy="115990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73475" tIns="136725" rIns="273475" bIns="1367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" name="Google Shape;87;p1:notes"/>
          <p:cNvSpPr txBox="1">
            <a:spLocks noGrp="1"/>
          </p:cNvSpPr>
          <p:nvPr>
            <p:ph type="sldNum" idx="12"/>
          </p:nvPr>
        </p:nvSpPr>
        <p:spPr>
          <a:xfrm>
            <a:off x="11647063" y="27984626"/>
            <a:ext cx="8914202" cy="14746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73475" tIns="136725" rIns="273475" bIns="13672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1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>
            <a:spLocks noGrp="1"/>
          </p:cNvSpPr>
          <p:nvPr>
            <p:ph type="ctrTitle"/>
          </p:nvPr>
        </p:nvSpPr>
        <p:spPr>
          <a:xfrm>
            <a:off x="2270641" y="7005156"/>
            <a:ext cx="25733931" cy="149020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865"/>
              <a:buFont typeface="Calibri"/>
              <a:buNone/>
              <a:defRPr sz="19865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3"/>
          <p:cNvSpPr txBox="1">
            <a:spLocks noGrp="1"/>
          </p:cNvSpPr>
          <p:nvPr>
            <p:ph type="subTitle" idx="1"/>
          </p:nvPr>
        </p:nvSpPr>
        <p:spPr>
          <a:xfrm>
            <a:off x="3784402" y="22481887"/>
            <a:ext cx="22706410" cy="10334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3311"/>
              </a:spcBef>
              <a:spcAft>
                <a:spcPts val="0"/>
              </a:spcAft>
              <a:buClr>
                <a:schemeClr val="dk1"/>
              </a:buClr>
              <a:buSzPts val="7946"/>
              <a:buNone/>
              <a:defRPr sz="7946"/>
            </a:lvl1pPr>
            <a:lvl2pPr lvl="1" algn="ctr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6622"/>
              <a:buNone/>
              <a:defRPr sz="6622"/>
            </a:lvl2pPr>
            <a:lvl3pPr lvl="2" algn="ctr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5960"/>
              <a:buNone/>
              <a:defRPr sz="5960"/>
            </a:lvl3pPr>
            <a:lvl4pPr lvl="3" algn="ctr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5297"/>
              <a:buNone/>
              <a:defRPr sz="5297"/>
            </a:lvl4pPr>
            <a:lvl5pPr lvl="4" algn="ctr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5297"/>
              <a:buNone/>
              <a:defRPr sz="5297"/>
            </a:lvl5pPr>
            <a:lvl6pPr lvl="5" algn="ctr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5297"/>
              <a:buNone/>
              <a:defRPr sz="5297"/>
            </a:lvl6pPr>
            <a:lvl7pPr lvl="6" algn="ctr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5297"/>
              <a:buNone/>
              <a:defRPr sz="5297"/>
            </a:lvl7pPr>
            <a:lvl8pPr lvl="7" algn="ctr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5297"/>
              <a:buNone/>
              <a:defRPr sz="5297"/>
            </a:lvl8pPr>
            <a:lvl9pPr lvl="8" algn="ctr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5297"/>
              <a:buNone/>
              <a:defRPr sz="5297"/>
            </a:lvl9pPr>
          </a:lstStyle>
          <a:p>
            <a:endParaRPr/>
          </a:p>
        </p:txBody>
      </p:sp>
      <p:sp>
        <p:nvSpPr>
          <p:cNvPr id="18" name="Google Shape;18;p3"/>
          <p:cNvSpPr txBox="1">
            <a:spLocks noGrp="1"/>
          </p:cNvSpPr>
          <p:nvPr>
            <p:ph type="dt" idx="10"/>
          </p:nvPr>
        </p:nvSpPr>
        <p:spPr>
          <a:xfrm>
            <a:off x="2081421" y="39672756"/>
            <a:ext cx="6811923" cy="2278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ftr" idx="11"/>
          </p:nvPr>
        </p:nvSpPr>
        <p:spPr>
          <a:xfrm>
            <a:off x="10028665" y="39672756"/>
            <a:ext cx="10217884" cy="2278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sldNum" idx="12"/>
          </p:nvPr>
        </p:nvSpPr>
        <p:spPr>
          <a:xfrm>
            <a:off x="21381869" y="39672756"/>
            <a:ext cx="6811923" cy="2278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64" name="Google Shape;114;p1">
            <a:extLst>
              <a:ext uri="{FF2B5EF4-FFF2-40B4-BE49-F238E27FC236}">
                <a16:creationId xmlns:a16="http://schemas.microsoft.com/office/drawing/2014/main" id="{26708273-7387-BA98-13A7-7C213F9046E1}"/>
              </a:ext>
            </a:extLst>
          </p:cNvPr>
          <p:cNvSpPr/>
          <p:nvPr userDrawn="1"/>
        </p:nvSpPr>
        <p:spPr>
          <a:xfrm>
            <a:off x="1121214" y="40586922"/>
            <a:ext cx="5441739" cy="1644667"/>
          </a:xfrm>
          <a:custGeom>
            <a:avLst/>
            <a:gdLst/>
            <a:ahLst/>
            <a:cxnLst/>
            <a:rect l="l" t="t" r="r" b="b"/>
            <a:pathLst>
              <a:path w="5441739" h="1644667" extrusionOk="0">
                <a:moveTo>
                  <a:pt x="0" y="0"/>
                </a:moveTo>
                <a:lnTo>
                  <a:pt x="5441739" y="0"/>
                </a:lnTo>
                <a:lnTo>
                  <a:pt x="5441739" y="1644666"/>
                </a:lnTo>
                <a:lnTo>
                  <a:pt x="0" y="164466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 t="-2570"/>
            </a:stretch>
          </a:blipFill>
          <a:ln>
            <a:noFill/>
          </a:ln>
        </p:spPr>
        <p:txBody>
          <a:bodyPr/>
          <a:lstStyle/>
          <a:p>
            <a:endParaRPr lang="en-US"/>
          </a:p>
        </p:txBody>
      </p:sp>
      <p:pic>
        <p:nvPicPr>
          <p:cNvPr id="66" name="Picture 65">
            <a:extLst>
              <a:ext uri="{FF2B5EF4-FFF2-40B4-BE49-F238E27FC236}">
                <a16:creationId xmlns:a16="http://schemas.microsoft.com/office/drawing/2014/main" id="{0118946F-5931-D67A-1E6B-0099DB14133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454649" y="40316079"/>
            <a:ext cx="6025207" cy="2101817"/>
          </a:xfrm>
          <a:prstGeom prst="rect">
            <a:avLst/>
          </a:prstGeom>
        </p:spPr>
      </p:pic>
      <p:pic>
        <p:nvPicPr>
          <p:cNvPr id="68" name="Picture 67">
            <a:extLst>
              <a:ext uri="{FF2B5EF4-FFF2-40B4-BE49-F238E27FC236}">
                <a16:creationId xmlns:a16="http://schemas.microsoft.com/office/drawing/2014/main" id="{E05CDC09-04E2-FE23-5E68-90D95E0D7376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24693890" y="40180241"/>
            <a:ext cx="2123198" cy="2286521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>
            <a:spLocks noGrp="1"/>
          </p:cNvSpPr>
          <p:nvPr>
            <p:ph type="title"/>
          </p:nvPr>
        </p:nvSpPr>
        <p:spPr>
          <a:xfrm>
            <a:off x="2081421" y="2278913"/>
            <a:ext cx="26112371" cy="82734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4"/>
          <p:cNvSpPr txBox="1">
            <a:spLocks noGrp="1"/>
          </p:cNvSpPr>
          <p:nvPr>
            <p:ph type="body" idx="1"/>
          </p:nvPr>
        </p:nvSpPr>
        <p:spPr>
          <a:xfrm>
            <a:off x="2081421" y="11394520"/>
            <a:ext cx="26112371" cy="271585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331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4"/>
          <p:cNvSpPr txBox="1">
            <a:spLocks noGrp="1"/>
          </p:cNvSpPr>
          <p:nvPr>
            <p:ph type="dt" idx="10"/>
          </p:nvPr>
        </p:nvSpPr>
        <p:spPr>
          <a:xfrm>
            <a:off x="2081421" y="39672756"/>
            <a:ext cx="6811923" cy="2278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ftr" idx="11"/>
          </p:nvPr>
        </p:nvSpPr>
        <p:spPr>
          <a:xfrm>
            <a:off x="10028665" y="39672756"/>
            <a:ext cx="10217884" cy="2278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sldNum" idx="12"/>
          </p:nvPr>
        </p:nvSpPr>
        <p:spPr>
          <a:xfrm>
            <a:off x="21381869" y="39672756"/>
            <a:ext cx="6811923" cy="2278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>
            <a:spLocks noGrp="1"/>
          </p:cNvSpPr>
          <p:nvPr>
            <p:ph type="title"/>
          </p:nvPr>
        </p:nvSpPr>
        <p:spPr>
          <a:xfrm>
            <a:off x="2065654" y="10671229"/>
            <a:ext cx="26112371" cy="178051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865"/>
              <a:buFont typeface="Calibri"/>
              <a:buNone/>
              <a:defRPr sz="19865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body" idx="1"/>
          </p:nvPr>
        </p:nvSpPr>
        <p:spPr>
          <a:xfrm>
            <a:off x="2065654" y="28644846"/>
            <a:ext cx="26112371" cy="9363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3311"/>
              </a:spcBef>
              <a:spcAft>
                <a:spcPts val="0"/>
              </a:spcAft>
              <a:buClr>
                <a:schemeClr val="dk1"/>
              </a:buClr>
              <a:buSzPts val="7946"/>
              <a:buNone/>
              <a:defRPr sz="7946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rgbClr val="888888"/>
              </a:buClr>
              <a:buSzPts val="6622"/>
              <a:buNone/>
              <a:defRPr sz="6622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rgbClr val="888888"/>
              </a:buClr>
              <a:buSzPts val="5960"/>
              <a:buNone/>
              <a:defRPr sz="596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rgbClr val="888888"/>
              </a:buClr>
              <a:buSzPts val="5297"/>
              <a:buNone/>
              <a:defRPr sz="5297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rgbClr val="888888"/>
              </a:buClr>
              <a:buSzPts val="5297"/>
              <a:buNone/>
              <a:defRPr sz="5297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rgbClr val="888888"/>
              </a:buClr>
              <a:buSzPts val="5297"/>
              <a:buNone/>
              <a:defRPr sz="5297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rgbClr val="888888"/>
              </a:buClr>
              <a:buSzPts val="5297"/>
              <a:buNone/>
              <a:defRPr sz="5297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rgbClr val="888888"/>
              </a:buClr>
              <a:buSzPts val="5297"/>
              <a:buNone/>
              <a:defRPr sz="5297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rgbClr val="888888"/>
              </a:buClr>
              <a:buSzPts val="5297"/>
              <a:buNone/>
              <a:defRPr sz="5297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5"/>
          <p:cNvSpPr txBox="1">
            <a:spLocks noGrp="1"/>
          </p:cNvSpPr>
          <p:nvPr>
            <p:ph type="dt" idx="10"/>
          </p:nvPr>
        </p:nvSpPr>
        <p:spPr>
          <a:xfrm>
            <a:off x="2081421" y="39672756"/>
            <a:ext cx="6811923" cy="2278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ftr" idx="11"/>
          </p:nvPr>
        </p:nvSpPr>
        <p:spPr>
          <a:xfrm>
            <a:off x="10028665" y="39672756"/>
            <a:ext cx="10217884" cy="2278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sldNum" idx="12"/>
          </p:nvPr>
        </p:nvSpPr>
        <p:spPr>
          <a:xfrm>
            <a:off x="21381869" y="39672756"/>
            <a:ext cx="6811923" cy="2278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>
            <a:spLocks noGrp="1"/>
          </p:cNvSpPr>
          <p:nvPr>
            <p:ph type="title"/>
          </p:nvPr>
        </p:nvSpPr>
        <p:spPr>
          <a:xfrm>
            <a:off x="2081421" y="2278913"/>
            <a:ext cx="26112371" cy="82734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body" idx="1"/>
          </p:nvPr>
        </p:nvSpPr>
        <p:spPr>
          <a:xfrm>
            <a:off x="2081421" y="11394520"/>
            <a:ext cx="12866966" cy="271585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331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6"/>
          <p:cNvSpPr txBox="1">
            <a:spLocks noGrp="1"/>
          </p:cNvSpPr>
          <p:nvPr>
            <p:ph type="body" idx="2"/>
          </p:nvPr>
        </p:nvSpPr>
        <p:spPr>
          <a:xfrm>
            <a:off x="15326826" y="11394520"/>
            <a:ext cx="12866966" cy="271585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331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6"/>
          <p:cNvSpPr txBox="1">
            <a:spLocks noGrp="1"/>
          </p:cNvSpPr>
          <p:nvPr>
            <p:ph type="dt" idx="10"/>
          </p:nvPr>
        </p:nvSpPr>
        <p:spPr>
          <a:xfrm>
            <a:off x="2081421" y="39672756"/>
            <a:ext cx="6811923" cy="2278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6"/>
          <p:cNvSpPr txBox="1">
            <a:spLocks noGrp="1"/>
          </p:cNvSpPr>
          <p:nvPr>
            <p:ph type="ftr" idx="11"/>
          </p:nvPr>
        </p:nvSpPr>
        <p:spPr>
          <a:xfrm>
            <a:off x="10028665" y="39672756"/>
            <a:ext cx="10217884" cy="2278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sldNum" idx="12"/>
          </p:nvPr>
        </p:nvSpPr>
        <p:spPr>
          <a:xfrm>
            <a:off x="21381869" y="39672756"/>
            <a:ext cx="6811923" cy="2278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>
            <a:spLocks noGrp="1"/>
          </p:cNvSpPr>
          <p:nvPr>
            <p:ph type="title"/>
          </p:nvPr>
        </p:nvSpPr>
        <p:spPr>
          <a:xfrm>
            <a:off x="2085364" y="2278913"/>
            <a:ext cx="26112371" cy="82734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body" idx="1"/>
          </p:nvPr>
        </p:nvSpPr>
        <p:spPr>
          <a:xfrm>
            <a:off x="2085368" y="10492870"/>
            <a:ext cx="12807832" cy="51423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3311"/>
              </a:spcBef>
              <a:spcAft>
                <a:spcPts val="0"/>
              </a:spcAft>
              <a:buClr>
                <a:schemeClr val="dk1"/>
              </a:buClr>
              <a:buSzPts val="7946"/>
              <a:buNone/>
              <a:defRPr sz="7946" b="1"/>
            </a:lvl1pPr>
            <a:lvl2pPr marL="914400" lvl="1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6622"/>
              <a:buNone/>
              <a:defRPr sz="6622" b="1"/>
            </a:lvl2pPr>
            <a:lvl3pPr marL="1371600" lvl="2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5960"/>
              <a:buNone/>
              <a:defRPr sz="5960" b="1"/>
            </a:lvl3pPr>
            <a:lvl4pPr marL="1828800" lvl="3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5297"/>
              <a:buNone/>
              <a:defRPr sz="5297" b="1"/>
            </a:lvl4pPr>
            <a:lvl5pPr marL="2286000" lvl="4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5297"/>
              <a:buNone/>
              <a:defRPr sz="5297" b="1"/>
            </a:lvl5pPr>
            <a:lvl6pPr marL="2743200" lvl="5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5297"/>
              <a:buNone/>
              <a:defRPr sz="5297" b="1"/>
            </a:lvl6pPr>
            <a:lvl7pPr marL="3200400" lvl="6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5297"/>
              <a:buNone/>
              <a:defRPr sz="5297" b="1"/>
            </a:lvl7pPr>
            <a:lvl8pPr marL="3657600" lvl="7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5297"/>
              <a:buNone/>
              <a:defRPr sz="5297" b="1"/>
            </a:lvl8pPr>
            <a:lvl9pPr marL="4114800" lvl="8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5297"/>
              <a:buNone/>
              <a:defRPr sz="5297" b="1"/>
            </a:lvl9pPr>
          </a:lstStyle>
          <a:p>
            <a:endParaRPr/>
          </a:p>
        </p:txBody>
      </p:sp>
      <p:sp>
        <p:nvSpPr>
          <p:cNvPr id="43" name="Google Shape;43;p7"/>
          <p:cNvSpPr txBox="1">
            <a:spLocks noGrp="1"/>
          </p:cNvSpPr>
          <p:nvPr>
            <p:ph type="body" idx="2"/>
          </p:nvPr>
        </p:nvSpPr>
        <p:spPr>
          <a:xfrm>
            <a:off x="2085368" y="15635264"/>
            <a:ext cx="12807832" cy="229971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331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7"/>
          <p:cNvSpPr txBox="1">
            <a:spLocks noGrp="1"/>
          </p:cNvSpPr>
          <p:nvPr>
            <p:ph type="body" idx="3"/>
          </p:nvPr>
        </p:nvSpPr>
        <p:spPr>
          <a:xfrm>
            <a:off x="15326828" y="10492870"/>
            <a:ext cx="12870909" cy="51423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3311"/>
              </a:spcBef>
              <a:spcAft>
                <a:spcPts val="0"/>
              </a:spcAft>
              <a:buClr>
                <a:schemeClr val="dk1"/>
              </a:buClr>
              <a:buSzPts val="7946"/>
              <a:buNone/>
              <a:defRPr sz="7946" b="1"/>
            </a:lvl1pPr>
            <a:lvl2pPr marL="914400" lvl="1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6622"/>
              <a:buNone/>
              <a:defRPr sz="6622" b="1"/>
            </a:lvl2pPr>
            <a:lvl3pPr marL="1371600" lvl="2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5960"/>
              <a:buNone/>
              <a:defRPr sz="5960" b="1"/>
            </a:lvl3pPr>
            <a:lvl4pPr marL="1828800" lvl="3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5297"/>
              <a:buNone/>
              <a:defRPr sz="5297" b="1"/>
            </a:lvl4pPr>
            <a:lvl5pPr marL="2286000" lvl="4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5297"/>
              <a:buNone/>
              <a:defRPr sz="5297" b="1"/>
            </a:lvl5pPr>
            <a:lvl6pPr marL="2743200" lvl="5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5297"/>
              <a:buNone/>
              <a:defRPr sz="5297" b="1"/>
            </a:lvl6pPr>
            <a:lvl7pPr marL="3200400" lvl="6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5297"/>
              <a:buNone/>
              <a:defRPr sz="5297" b="1"/>
            </a:lvl7pPr>
            <a:lvl8pPr marL="3657600" lvl="7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5297"/>
              <a:buNone/>
              <a:defRPr sz="5297" b="1"/>
            </a:lvl8pPr>
            <a:lvl9pPr marL="4114800" lvl="8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5297"/>
              <a:buNone/>
              <a:defRPr sz="5297" b="1"/>
            </a:lvl9pPr>
          </a:lstStyle>
          <a:p>
            <a:endParaRPr/>
          </a:p>
        </p:txBody>
      </p:sp>
      <p:sp>
        <p:nvSpPr>
          <p:cNvPr id="45" name="Google Shape;45;p7"/>
          <p:cNvSpPr txBox="1">
            <a:spLocks noGrp="1"/>
          </p:cNvSpPr>
          <p:nvPr>
            <p:ph type="body" idx="4"/>
          </p:nvPr>
        </p:nvSpPr>
        <p:spPr>
          <a:xfrm>
            <a:off x="15326828" y="15635264"/>
            <a:ext cx="12870909" cy="229971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331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7"/>
          <p:cNvSpPr txBox="1">
            <a:spLocks noGrp="1"/>
          </p:cNvSpPr>
          <p:nvPr>
            <p:ph type="dt" idx="10"/>
          </p:nvPr>
        </p:nvSpPr>
        <p:spPr>
          <a:xfrm>
            <a:off x="2081421" y="39672756"/>
            <a:ext cx="6811923" cy="2278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ftr" idx="11"/>
          </p:nvPr>
        </p:nvSpPr>
        <p:spPr>
          <a:xfrm>
            <a:off x="10028665" y="39672756"/>
            <a:ext cx="10217884" cy="2278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sldNum" idx="12"/>
          </p:nvPr>
        </p:nvSpPr>
        <p:spPr>
          <a:xfrm>
            <a:off x="21381869" y="39672756"/>
            <a:ext cx="6811923" cy="2278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>
            <a:spLocks noGrp="1"/>
          </p:cNvSpPr>
          <p:nvPr>
            <p:ph type="title"/>
          </p:nvPr>
        </p:nvSpPr>
        <p:spPr>
          <a:xfrm>
            <a:off x="2081421" y="2278913"/>
            <a:ext cx="26112371" cy="82734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8"/>
          <p:cNvSpPr txBox="1">
            <a:spLocks noGrp="1"/>
          </p:cNvSpPr>
          <p:nvPr>
            <p:ph type="dt" idx="10"/>
          </p:nvPr>
        </p:nvSpPr>
        <p:spPr>
          <a:xfrm>
            <a:off x="2081421" y="39672756"/>
            <a:ext cx="6811923" cy="2278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"/>
          <p:cNvSpPr txBox="1">
            <a:spLocks noGrp="1"/>
          </p:cNvSpPr>
          <p:nvPr>
            <p:ph type="ftr" idx="11"/>
          </p:nvPr>
        </p:nvSpPr>
        <p:spPr>
          <a:xfrm>
            <a:off x="10028665" y="39672756"/>
            <a:ext cx="10217884" cy="2278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8"/>
          <p:cNvSpPr txBox="1">
            <a:spLocks noGrp="1"/>
          </p:cNvSpPr>
          <p:nvPr>
            <p:ph type="sldNum" idx="12"/>
          </p:nvPr>
        </p:nvSpPr>
        <p:spPr>
          <a:xfrm>
            <a:off x="21381869" y="39672756"/>
            <a:ext cx="6811923" cy="2278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>
            <a:spLocks noGrp="1"/>
          </p:cNvSpPr>
          <p:nvPr>
            <p:ph type="dt" idx="10"/>
          </p:nvPr>
        </p:nvSpPr>
        <p:spPr>
          <a:xfrm>
            <a:off x="2081421" y="39672756"/>
            <a:ext cx="6811923" cy="2278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ftr" idx="11"/>
          </p:nvPr>
        </p:nvSpPr>
        <p:spPr>
          <a:xfrm>
            <a:off x="10028665" y="39672756"/>
            <a:ext cx="10217884" cy="2278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9"/>
          <p:cNvSpPr txBox="1">
            <a:spLocks noGrp="1"/>
          </p:cNvSpPr>
          <p:nvPr>
            <p:ph type="sldNum" idx="12"/>
          </p:nvPr>
        </p:nvSpPr>
        <p:spPr>
          <a:xfrm>
            <a:off x="21381869" y="39672756"/>
            <a:ext cx="6811923" cy="2278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0"/>
          <p:cNvSpPr txBox="1">
            <a:spLocks noGrp="1"/>
          </p:cNvSpPr>
          <p:nvPr>
            <p:ph type="title"/>
          </p:nvPr>
        </p:nvSpPr>
        <p:spPr>
          <a:xfrm>
            <a:off x="2085364" y="2853584"/>
            <a:ext cx="9764544" cy="99875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595"/>
              <a:buFont typeface="Calibri"/>
              <a:buNone/>
              <a:defRPr sz="10595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0"/>
          <p:cNvSpPr txBox="1">
            <a:spLocks noGrp="1"/>
          </p:cNvSpPr>
          <p:nvPr>
            <p:ph type="body" idx="1"/>
          </p:nvPr>
        </p:nvSpPr>
        <p:spPr>
          <a:xfrm>
            <a:off x="12870909" y="6162959"/>
            <a:ext cx="15326827" cy="304184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901383" algn="l">
              <a:lnSpc>
                <a:spcPct val="90000"/>
              </a:lnSpc>
              <a:spcBef>
                <a:spcPts val="3311"/>
              </a:spcBef>
              <a:spcAft>
                <a:spcPts val="0"/>
              </a:spcAft>
              <a:buClr>
                <a:schemeClr val="dk1"/>
              </a:buClr>
              <a:buSzPts val="10595"/>
              <a:buChar char="•"/>
              <a:defRPr sz="10595"/>
            </a:lvl1pPr>
            <a:lvl2pPr marL="914400" lvl="1" indent="-817308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9271"/>
              <a:buChar char="•"/>
              <a:defRPr sz="9271"/>
            </a:lvl2pPr>
            <a:lvl3pPr marL="1371600" lvl="2" indent="-733171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7946"/>
              <a:buChar char="•"/>
              <a:defRPr sz="7946"/>
            </a:lvl3pPr>
            <a:lvl4pPr marL="1828800" lvl="3" indent="-649097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6622"/>
              <a:buChar char="•"/>
              <a:defRPr sz="6622"/>
            </a:lvl4pPr>
            <a:lvl5pPr marL="2286000" lvl="4" indent="-649097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6622"/>
              <a:buChar char="•"/>
              <a:defRPr sz="6622"/>
            </a:lvl5pPr>
            <a:lvl6pPr marL="2743200" lvl="5" indent="-649097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6622"/>
              <a:buChar char="•"/>
              <a:defRPr sz="6622"/>
            </a:lvl6pPr>
            <a:lvl7pPr marL="3200400" lvl="6" indent="-649097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6622"/>
              <a:buChar char="•"/>
              <a:defRPr sz="6622"/>
            </a:lvl7pPr>
            <a:lvl8pPr marL="3657600" lvl="7" indent="-649097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6622"/>
              <a:buChar char="•"/>
              <a:defRPr sz="6622"/>
            </a:lvl8pPr>
            <a:lvl9pPr marL="4114800" lvl="8" indent="-649097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6622"/>
              <a:buChar char="•"/>
              <a:defRPr sz="6622"/>
            </a:lvl9pPr>
          </a:lstStyle>
          <a:p>
            <a:endParaRPr/>
          </a:p>
        </p:txBody>
      </p:sp>
      <p:sp>
        <p:nvSpPr>
          <p:cNvPr id="61" name="Google Shape;61;p10"/>
          <p:cNvSpPr txBox="1">
            <a:spLocks noGrp="1"/>
          </p:cNvSpPr>
          <p:nvPr>
            <p:ph type="body" idx="2"/>
          </p:nvPr>
        </p:nvSpPr>
        <p:spPr>
          <a:xfrm>
            <a:off x="2085364" y="12841129"/>
            <a:ext cx="9764544" cy="237897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3311"/>
              </a:spcBef>
              <a:spcAft>
                <a:spcPts val="0"/>
              </a:spcAft>
              <a:buClr>
                <a:schemeClr val="dk1"/>
              </a:buClr>
              <a:buSzPts val="5297"/>
              <a:buNone/>
              <a:defRPr sz="5297"/>
            </a:lvl1pPr>
            <a:lvl2pPr marL="914400" lvl="1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4635"/>
              <a:buNone/>
              <a:defRPr sz="4635"/>
            </a:lvl2pPr>
            <a:lvl3pPr marL="1371600" lvl="2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3973"/>
              <a:buNone/>
              <a:defRPr sz="3973"/>
            </a:lvl3pPr>
            <a:lvl4pPr marL="1828800" lvl="3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3311"/>
              <a:buNone/>
              <a:defRPr sz="3311"/>
            </a:lvl4pPr>
            <a:lvl5pPr marL="2286000" lvl="4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3311"/>
              <a:buNone/>
              <a:defRPr sz="3311"/>
            </a:lvl5pPr>
            <a:lvl6pPr marL="2743200" lvl="5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3311"/>
              <a:buNone/>
              <a:defRPr sz="3311"/>
            </a:lvl6pPr>
            <a:lvl7pPr marL="3200400" lvl="6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3311"/>
              <a:buNone/>
              <a:defRPr sz="3311"/>
            </a:lvl7pPr>
            <a:lvl8pPr marL="3657600" lvl="7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3311"/>
              <a:buNone/>
              <a:defRPr sz="3311"/>
            </a:lvl8pPr>
            <a:lvl9pPr marL="4114800" lvl="8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3311"/>
              <a:buNone/>
              <a:defRPr sz="3311"/>
            </a:lvl9pPr>
          </a:lstStyle>
          <a:p>
            <a:endParaRPr/>
          </a:p>
        </p:txBody>
      </p:sp>
      <p:sp>
        <p:nvSpPr>
          <p:cNvPr id="62" name="Google Shape;62;p10"/>
          <p:cNvSpPr txBox="1">
            <a:spLocks noGrp="1"/>
          </p:cNvSpPr>
          <p:nvPr>
            <p:ph type="dt" idx="10"/>
          </p:nvPr>
        </p:nvSpPr>
        <p:spPr>
          <a:xfrm>
            <a:off x="2081421" y="39672756"/>
            <a:ext cx="6811923" cy="2278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0"/>
          <p:cNvSpPr txBox="1">
            <a:spLocks noGrp="1"/>
          </p:cNvSpPr>
          <p:nvPr>
            <p:ph type="ftr" idx="11"/>
          </p:nvPr>
        </p:nvSpPr>
        <p:spPr>
          <a:xfrm>
            <a:off x="10028665" y="39672756"/>
            <a:ext cx="10217884" cy="2278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10"/>
          <p:cNvSpPr txBox="1">
            <a:spLocks noGrp="1"/>
          </p:cNvSpPr>
          <p:nvPr>
            <p:ph type="sldNum" idx="12"/>
          </p:nvPr>
        </p:nvSpPr>
        <p:spPr>
          <a:xfrm>
            <a:off x="21381869" y="39672756"/>
            <a:ext cx="6811923" cy="2278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1"/>
          <p:cNvSpPr txBox="1">
            <a:spLocks noGrp="1"/>
          </p:cNvSpPr>
          <p:nvPr>
            <p:ph type="title"/>
          </p:nvPr>
        </p:nvSpPr>
        <p:spPr>
          <a:xfrm>
            <a:off x="2085364" y="2853584"/>
            <a:ext cx="9764544" cy="99875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595"/>
              <a:buFont typeface="Calibri"/>
              <a:buNone/>
              <a:defRPr sz="10595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1"/>
          <p:cNvSpPr>
            <a:spLocks noGrp="1"/>
          </p:cNvSpPr>
          <p:nvPr>
            <p:ph type="pic" idx="2"/>
          </p:nvPr>
        </p:nvSpPr>
        <p:spPr>
          <a:xfrm>
            <a:off x="12870909" y="6162959"/>
            <a:ext cx="15326827" cy="30418415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68" name="Google Shape;68;p11"/>
          <p:cNvSpPr txBox="1">
            <a:spLocks noGrp="1"/>
          </p:cNvSpPr>
          <p:nvPr>
            <p:ph type="body" idx="1"/>
          </p:nvPr>
        </p:nvSpPr>
        <p:spPr>
          <a:xfrm>
            <a:off x="2085364" y="12841129"/>
            <a:ext cx="9764544" cy="237897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3311"/>
              </a:spcBef>
              <a:spcAft>
                <a:spcPts val="0"/>
              </a:spcAft>
              <a:buClr>
                <a:schemeClr val="dk1"/>
              </a:buClr>
              <a:buSzPts val="5297"/>
              <a:buNone/>
              <a:defRPr sz="5297"/>
            </a:lvl1pPr>
            <a:lvl2pPr marL="914400" lvl="1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4635"/>
              <a:buNone/>
              <a:defRPr sz="4635"/>
            </a:lvl2pPr>
            <a:lvl3pPr marL="1371600" lvl="2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3973"/>
              <a:buNone/>
              <a:defRPr sz="3973"/>
            </a:lvl3pPr>
            <a:lvl4pPr marL="1828800" lvl="3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3311"/>
              <a:buNone/>
              <a:defRPr sz="3311"/>
            </a:lvl4pPr>
            <a:lvl5pPr marL="2286000" lvl="4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3311"/>
              <a:buNone/>
              <a:defRPr sz="3311"/>
            </a:lvl5pPr>
            <a:lvl6pPr marL="2743200" lvl="5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3311"/>
              <a:buNone/>
              <a:defRPr sz="3311"/>
            </a:lvl6pPr>
            <a:lvl7pPr marL="3200400" lvl="6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3311"/>
              <a:buNone/>
              <a:defRPr sz="3311"/>
            </a:lvl7pPr>
            <a:lvl8pPr marL="3657600" lvl="7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3311"/>
              <a:buNone/>
              <a:defRPr sz="3311"/>
            </a:lvl8pPr>
            <a:lvl9pPr marL="4114800" lvl="8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3311"/>
              <a:buNone/>
              <a:defRPr sz="3311"/>
            </a:lvl9pPr>
          </a:lstStyle>
          <a:p>
            <a:endParaRPr/>
          </a:p>
        </p:txBody>
      </p:sp>
      <p:sp>
        <p:nvSpPr>
          <p:cNvPr id="69" name="Google Shape;69;p11"/>
          <p:cNvSpPr txBox="1">
            <a:spLocks noGrp="1"/>
          </p:cNvSpPr>
          <p:nvPr>
            <p:ph type="dt" idx="10"/>
          </p:nvPr>
        </p:nvSpPr>
        <p:spPr>
          <a:xfrm>
            <a:off x="2081421" y="39672756"/>
            <a:ext cx="6811923" cy="2278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1"/>
          <p:cNvSpPr txBox="1">
            <a:spLocks noGrp="1"/>
          </p:cNvSpPr>
          <p:nvPr>
            <p:ph type="ftr" idx="11"/>
          </p:nvPr>
        </p:nvSpPr>
        <p:spPr>
          <a:xfrm>
            <a:off x="10028665" y="39672756"/>
            <a:ext cx="10217884" cy="2278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11"/>
          <p:cNvSpPr txBox="1">
            <a:spLocks noGrp="1"/>
          </p:cNvSpPr>
          <p:nvPr>
            <p:ph type="sldNum" idx="12"/>
          </p:nvPr>
        </p:nvSpPr>
        <p:spPr>
          <a:xfrm>
            <a:off x="21381869" y="39672756"/>
            <a:ext cx="6811923" cy="2278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2"/>
          <p:cNvSpPr txBox="1">
            <a:spLocks noGrp="1"/>
          </p:cNvSpPr>
          <p:nvPr>
            <p:ph type="title"/>
          </p:nvPr>
        </p:nvSpPr>
        <p:spPr>
          <a:xfrm>
            <a:off x="2081421" y="2278913"/>
            <a:ext cx="26112371" cy="82734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2"/>
          <p:cNvSpPr txBox="1">
            <a:spLocks noGrp="1"/>
          </p:cNvSpPr>
          <p:nvPr>
            <p:ph type="body" idx="1"/>
          </p:nvPr>
        </p:nvSpPr>
        <p:spPr>
          <a:xfrm rot="5400000">
            <a:off x="1558310" y="11917631"/>
            <a:ext cx="27158594" cy="261123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331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12"/>
          <p:cNvSpPr txBox="1">
            <a:spLocks noGrp="1"/>
          </p:cNvSpPr>
          <p:nvPr>
            <p:ph type="dt" idx="10"/>
          </p:nvPr>
        </p:nvSpPr>
        <p:spPr>
          <a:xfrm>
            <a:off x="2081421" y="39672756"/>
            <a:ext cx="6811923" cy="2278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2"/>
          <p:cNvSpPr txBox="1">
            <a:spLocks noGrp="1"/>
          </p:cNvSpPr>
          <p:nvPr>
            <p:ph type="ftr" idx="11"/>
          </p:nvPr>
        </p:nvSpPr>
        <p:spPr>
          <a:xfrm>
            <a:off x="10028665" y="39672756"/>
            <a:ext cx="10217884" cy="2278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2"/>
          <p:cNvSpPr txBox="1">
            <a:spLocks noGrp="1"/>
          </p:cNvSpPr>
          <p:nvPr>
            <p:ph type="sldNum" idx="12"/>
          </p:nvPr>
        </p:nvSpPr>
        <p:spPr>
          <a:xfrm>
            <a:off x="21381869" y="39672756"/>
            <a:ext cx="6811923" cy="2278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3"/>
          <p:cNvSpPr txBox="1">
            <a:spLocks noGrp="1"/>
          </p:cNvSpPr>
          <p:nvPr>
            <p:ph type="title"/>
          </p:nvPr>
        </p:nvSpPr>
        <p:spPr>
          <a:xfrm rot="5400000">
            <a:off x="6792642" y="17151963"/>
            <a:ext cx="36274211" cy="65280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13"/>
          <p:cNvSpPr txBox="1">
            <a:spLocks noGrp="1"/>
          </p:cNvSpPr>
          <p:nvPr>
            <p:ph type="body" idx="1"/>
          </p:nvPr>
        </p:nvSpPr>
        <p:spPr>
          <a:xfrm rot="5400000">
            <a:off x="-6452763" y="10813091"/>
            <a:ext cx="36274211" cy="19205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331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13"/>
          <p:cNvSpPr txBox="1">
            <a:spLocks noGrp="1"/>
          </p:cNvSpPr>
          <p:nvPr>
            <p:ph type="dt" idx="10"/>
          </p:nvPr>
        </p:nvSpPr>
        <p:spPr>
          <a:xfrm>
            <a:off x="2081421" y="39672756"/>
            <a:ext cx="6811923" cy="2278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13"/>
          <p:cNvSpPr txBox="1">
            <a:spLocks noGrp="1"/>
          </p:cNvSpPr>
          <p:nvPr>
            <p:ph type="ftr" idx="11"/>
          </p:nvPr>
        </p:nvSpPr>
        <p:spPr>
          <a:xfrm>
            <a:off x="10028665" y="39672756"/>
            <a:ext cx="10217884" cy="2278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13"/>
          <p:cNvSpPr txBox="1">
            <a:spLocks noGrp="1"/>
          </p:cNvSpPr>
          <p:nvPr>
            <p:ph type="sldNum" idx="12"/>
          </p:nvPr>
        </p:nvSpPr>
        <p:spPr>
          <a:xfrm>
            <a:off x="21381869" y="39672756"/>
            <a:ext cx="6811923" cy="2278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title"/>
          </p:nvPr>
        </p:nvSpPr>
        <p:spPr>
          <a:xfrm>
            <a:off x="2081421" y="2278913"/>
            <a:ext cx="26112371" cy="82734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568"/>
              <a:buFont typeface="Calibri"/>
              <a:buNone/>
              <a:defRPr sz="1456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body" idx="1"/>
          </p:nvPr>
        </p:nvSpPr>
        <p:spPr>
          <a:xfrm>
            <a:off x="2081421" y="11394520"/>
            <a:ext cx="26112371" cy="271585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817308" algn="l" rtl="0">
              <a:lnSpc>
                <a:spcPct val="90000"/>
              </a:lnSpc>
              <a:spcBef>
                <a:spcPts val="3311"/>
              </a:spcBef>
              <a:spcAft>
                <a:spcPts val="0"/>
              </a:spcAft>
              <a:buClr>
                <a:schemeClr val="dk1"/>
              </a:buClr>
              <a:buSzPts val="9271"/>
              <a:buFont typeface="Arial"/>
              <a:buChar char="•"/>
              <a:defRPr sz="9271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733171" algn="l" rtl="0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7946"/>
              <a:buFont typeface="Arial"/>
              <a:buChar char="•"/>
              <a:defRPr sz="7946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649097" algn="l" rtl="0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6622"/>
              <a:buFont typeface="Arial"/>
              <a:buChar char="•"/>
              <a:defRPr sz="662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607060" algn="l" rtl="0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5960"/>
              <a:buFont typeface="Arial"/>
              <a:buChar char="•"/>
              <a:defRPr sz="596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607060" algn="l" rtl="0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5960"/>
              <a:buFont typeface="Arial"/>
              <a:buChar char="•"/>
              <a:defRPr sz="596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607060" algn="l" rtl="0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5960"/>
              <a:buFont typeface="Arial"/>
              <a:buChar char="•"/>
              <a:defRPr sz="596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607060" algn="l" rtl="0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5960"/>
              <a:buFont typeface="Arial"/>
              <a:buChar char="•"/>
              <a:defRPr sz="596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607060" algn="l" rtl="0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5960"/>
              <a:buFont typeface="Arial"/>
              <a:buChar char="•"/>
              <a:defRPr sz="596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607060" algn="l" rtl="0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5960"/>
              <a:buFont typeface="Arial"/>
              <a:buChar char="•"/>
              <a:defRPr sz="596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dt" idx="10"/>
          </p:nvPr>
        </p:nvSpPr>
        <p:spPr>
          <a:xfrm>
            <a:off x="2081421" y="39672756"/>
            <a:ext cx="6811923" cy="2278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973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ftr" idx="11"/>
          </p:nvPr>
        </p:nvSpPr>
        <p:spPr>
          <a:xfrm>
            <a:off x="10028665" y="39672756"/>
            <a:ext cx="10217884" cy="2278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3973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sldNum" idx="12"/>
          </p:nvPr>
        </p:nvSpPr>
        <p:spPr>
          <a:xfrm>
            <a:off x="21381869" y="39672756"/>
            <a:ext cx="6811923" cy="2278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3973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3973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3973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3973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3973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3973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3973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3973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3973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114" name="Google Shape;114;p1"/>
          <p:cNvSpPr/>
          <p:nvPr userDrawn="1"/>
        </p:nvSpPr>
        <p:spPr>
          <a:xfrm>
            <a:off x="653322" y="382941"/>
            <a:ext cx="5441739" cy="1644667"/>
          </a:xfrm>
          <a:custGeom>
            <a:avLst/>
            <a:gdLst/>
            <a:ahLst/>
            <a:cxnLst/>
            <a:rect l="l" t="t" r="r" b="b"/>
            <a:pathLst>
              <a:path w="5441739" h="1644667" extrusionOk="0">
                <a:moveTo>
                  <a:pt x="0" y="0"/>
                </a:moveTo>
                <a:lnTo>
                  <a:pt x="5441739" y="0"/>
                </a:lnTo>
                <a:lnTo>
                  <a:pt x="5441739" y="1644666"/>
                </a:lnTo>
                <a:lnTo>
                  <a:pt x="0" y="164466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3">
              <a:alphaModFix/>
            </a:blip>
            <a:stretch>
              <a:fillRect t="-2570"/>
            </a:stretch>
          </a:blipFill>
          <a:ln>
            <a:noFill/>
          </a:ln>
        </p:spPr>
        <p:txBody>
          <a:bodyPr/>
          <a:lstStyle/>
          <a:p>
            <a:endParaRPr lang="en-US"/>
          </a:p>
        </p:txBody>
      </p:sp>
      <p:pic>
        <p:nvPicPr>
          <p:cNvPr id="129" name="Google Shape;129;p1"/>
          <p:cNvPicPr preferRelativeResize="0"/>
          <p:nvPr userDrawn="1"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25793600" y="605923"/>
            <a:ext cx="3791369" cy="1323450"/>
          </a:xfrm>
          <a:prstGeom prst="rect">
            <a:avLst/>
          </a:prstGeom>
          <a:noFill/>
          <a:ln>
            <a:noFill/>
          </a:ln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35000">
              <a:schemeClr val="accent5">
                <a:lumMod val="5000"/>
                <a:lumOff val="95000"/>
              </a:schemeClr>
            </a:gs>
            <a:gs pos="74000">
              <a:schemeClr val="accent5">
                <a:lumMod val="45000"/>
                <a:lumOff val="55000"/>
              </a:schemeClr>
            </a:gs>
            <a:gs pos="83000">
              <a:schemeClr val="accent5">
                <a:lumMod val="45000"/>
                <a:lumOff val="55000"/>
              </a:schemeClr>
            </a:gs>
            <a:gs pos="100000">
              <a:schemeClr val="accent5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"/>
          <p:cNvSpPr/>
          <p:nvPr/>
        </p:nvSpPr>
        <p:spPr>
          <a:xfrm>
            <a:off x="21287" y="39413510"/>
            <a:ext cx="30232640" cy="748320"/>
          </a:xfrm>
          <a:prstGeom prst="rect">
            <a:avLst/>
          </a:prstGeom>
          <a:solidFill>
            <a:srgbClr val="36449C"/>
          </a:solidFill>
          <a:ln w="12700" cap="flat" cmpd="sng">
            <a:solidFill>
              <a:srgbClr val="31538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6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0" name="Google Shape;90;p1"/>
          <p:cNvSpPr/>
          <p:nvPr/>
        </p:nvSpPr>
        <p:spPr>
          <a:xfrm>
            <a:off x="21287" y="2398334"/>
            <a:ext cx="30232640" cy="3207125"/>
          </a:xfrm>
          <a:prstGeom prst="rect">
            <a:avLst/>
          </a:prstGeom>
          <a:gradFill flip="none" rotWithShape="1">
            <a:gsLst>
              <a:gs pos="53000">
                <a:schemeClr val="accent1">
                  <a:lumMod val="67000"/>
                </a:schemeClr>
              </a:gs>
              <a:gs pos="42000">
                <a:schemeClr val="accent1">
                  <a:lumMod val="97000"/>
                  <a:lumOff val="3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600" b="0" i="0" u="none" strike="noStrike" cap="none">
              <a:solidFill>
                <a:schemeClr val="tx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1" name="Google Shape;91;p1"/>
          <p:cNvSpPr txBox="1"/>
          <p:nvPr/>
        </p:nvSpPr>
        <p:spPr>
          <a:xfrm>
            <a:off x="1824212" y="2848408"/>
            <a:ext cx="26695161" cy="255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/>
            <a:r>
              <a:rPr lang="en-US" sz="8000" b="1" dirty="0">
                <a:solidFill>
                  <a:schemeClr val="bg1"/>
                </a:solidFill>
              </a:rPr>
              <a:t>Outbreak Investigation: Chikungunya in Mombasa County, March – July 2025</a:t>
            </a:r>
            <a:endParaRPr lang="en-US" sz="8000" dirty="0">
              <a:solidFill>
                <a:schemeClr val="bg1"/>
              </a:solidFill>
            </a:endParaRPr>
          </a:p>
        </p:txBody>
      </p:sp>
      <p:sp>
        <p:nvSpPr>
          <p:cNvPr id="92" name="Google Shape;92;p1"/>
          <p:cNvSpPr/>
          <p:nvPr/>
        </p:nvSpPr>
        <p:spPr>
          <a:xfrm>
            <a:off x="21287" y="-19069"/>
            <a:ext cx="261150" cy="6845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9275" tIns="64625" rIns="129275" bIns="64625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4" name="Google Shape;94;p1"/>
          <p:cNvSpPr/>
          <p:nvPr/>
        </p:nvSpPr>
        <p:spPr>
          <a:xfrm>
            <a:off x="4870527" y="39436808"/>
            <a:ext cx="17994753" cy="12003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b="1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Contact: </a:t>
            </a:r>
            <a:r>
              <a:rPr lang="en-GB" sz="3600" b="1" dirty="0">
                <a:solidFill>
                  <a:schemeClr val="lt1"/>
                </a:solidFill>
              </a:rPr>
              <a:t>nyaikafrank@gmail.com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600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5" name="Google Shape;95;p1"/>
          <p:cNvSpPr txBox="1"/>
          <p:nvPr/>
        </p:nvSpPr>
        <p:spPr>
          <a:xfrm>
            <a:off x="831128" y="5644647"/>
            <a:ext cx="28681328" cy="2185173"/>
          </a:xfrm>
          <a:prstGeom prst="rect">
            <a:avLst/>
          </a:prstGeom>
          <a:gradFill flip="none" rotWithShape="1">
            <a:gsLst>
              <a:gs pos="100000">
                <a:schemeClr val="bg1"/>
              </a:gs>
              <a:gs pos="76000">
                <a:schemeClr val="accent6">
                  <a:lumMod val="45000"/>
                  <a:lumOff val="55000"/>
                </a:schemeClr>
              </a:gs>
              <a:gs pos="0">
                <a:schemeClr val="accent6">
                  <a:lumMod val="45000"/>
                  <a:lumOff val="55000"/>
                </a:schemeClr>
              </a:gs>
              <a:gs pos="47000">
                <a:schemeClr val="accent6">
                  <a:lumMod val="30000"/>
                  <a:lumOff val="7000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/>
            <a:r>
              <a:rPr lang="en-GB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600" dirty="0"/>
              <a:t>Francis Muoka</a:t>
            </a:r>
            <a:r>
              <a:rPr lang="en-US" sz="3600" baseline="30000" dirty="0"/>
              <a:t>1,&amp;</a:t>
            </a:r>
            <a:r>
              <a:rPr lang="en-US" sz="3600" dirty="0"/>
              <a:t>, Sophie Mokami</a:t>
            </a:r>
            <a:r>
              <a:rPr lang="en-US" sz="3600" baseline="30000" dirty="0"/>
              <a:t>1</a:t>
            </a:r>
            <a:r>
              <a:rPr lang="en-US" sz="3600" dirty="0"/>
              <a:t>, Sophie Moraa</a:t>
            </a:r>
            <a:r>
              <a:rPr lang="en-US" sz="3600" baseline="30000" dirty="0"/>
              <a:t>1</a:t>
            </a:r>
            <a:r>
              <a:rPr lang="en-US" sz="3600" dirty="0"/>
              <a:t>, Wellington Oduol</a:t>
            </a:r>
            <a:r>
              <a:rPr lang="en-US" sz="3600" baseline="30000" dirty="0"/>
              <a:t>1</a:t>
            </a:r>
            <a:r>
              <a:rPr lang="en-US" sz="3600" dirty="0"/>
              <a:t>, Eddy Odari</a:t>
            </a:r>
            <a:r>
              <a:rPr lang="en-US" sz="3600" baseline="30000" dirty="0"/>
              <a:t>3</a:t>
            </a:r>
            <a:r>
              <a:rPr lang="en-US" sz="3600" dirty="0"/>
              <a:t>, Mary Mathenge</a:t>
            </a:r>
            <a:r>
              <a:rPr lang="en-US" sz="3600" baseline="30000" dirty="0"/>
              <a:t>2</a:t>
            </a:r>
            <a:r>
              <a:rPr lang="en-US" sz="3600" dirty="0"/>
              <a:t>, Fredrick Ouma</a:t>
            </a:r>
            <a:r>
              <a:rPr lang="en-US" sz="3600" baseline="30000" dirty="0"/>
              <a:t>1</a:t>
            </a:r>
            <a:r>
              <a:rPr lang="en-US" sz="3600" dirty="0"/>
              <a:t>, Samuel Kadivane</a:t>
            </a:r>
            <a:r>
              <a:rPr lang="en-US" sz="3600" baseline="30000" dirty="0"/>
              <a:t>1</a:t>
            </a:r>
            <a:r>
              <a:rPr lang="en-US" sz="3600" dirty="0"/>
              <a:t>, Kanana Kimonye</a:t>
            </a:r>
            <a:r>
              <a:rPr lang="en-US" sz="3600" baseline="30000" dirty="0"/>
              <a:t>1</a:t>
            </a:r>
            <a:endParaRPr lang="en-US" sz="3200" dirty="0"/>
          </a:p>
          <a:p>
            <a:pPr algn="ctr"/>
            <a:r>
              <a:rPr lang="en-US" sz="3200" baseline="30000" dirty="0"/>
              <a:t>1</a:t>
            </a:r>
            <a:r>
              <a:rPr lang="en-US" sz="3200" dirty="0"/>
              <a:t>Kenya National Public Health Institute (KNPHI), Nairobi, Kenya, </a:t>
            </a:r>
            <a:r>
              <a:rPr lang="en-US" sz="3200" baseline="30000" dirty="0"/>
              <a:t>2</a:t>
            </a:r>
            <a:r>
              <a:rPr lang="en-US" sz="3200" dirty="0"/>
              <a:t>AMREF Health Africa, Nairobi, Kenya, </a:t>
            </a:r>
            <a:r>
              <a:rPr lang="en-US" sz="3200" baseline="30000" dirty="0"/>
              <a:t>3</a:t>
            </a:r>
            <a:r>
              <a:rPr lang="en-US" sz="3200" dirty="0"/>
              <a:t>Jomo Kenyatta University of Agriculture and Technology, Kiambu, Kenya </a:t>
            </a:r>
          </a:p>
        </p:txBody>
      </p:sp>
      <p:sp>
        <p:nvSpPr>
          <p:cNvPr id="96" name="Google Shape;96;p1"/>
          <p:cNvSpPr/>
          <p:nvPr/>
        </p:nvSpPr>
        <p:spPr>
          <a:xfrm>
            <a:off x="475479" y="8579671"/>
            <a:ext cx="8490471" cy="26776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457200" lvl="0" indent="-457200" algn="just">
              <a:buFont typeface="Arial" panose="020B0604020202020204" pitchFamily="34" charset="0"/>
              <a:buChar char="•"/>
            </a:pPr>
            <a:r>
              <a:rPr lang="en-US" sz="2800" dirty="0"/>
              <a:t>Chikungunya is a vector-borne viral infection caused by the Chikungunya virus (CHIKV) </a:t>
            </a:r>
          </a:p>
          <a:p>
            <a:pPr marL="457200" lvl="0" indent="-457200" algn="just">
              <a:buFont typeface="Arial" panose="020B0604020202020204" pitchFamily="34" charset="0"/>
              <a:buChar char="•"/>
            </a:pPr>
            <a:r>
              <a:rPr lang="en-US" sz="2800" dirty="0"/>
              <a:t>Presents with non-specific symptoms such as fever and joint pain</a:t>
            </a:r>
          </a:p>
          <a:p>
            <a:pPr marL="457200" lvl="0" indent="-457200" algn="just">
              <a:buFont typeface="Arial" panose="020B0604020202020204" pitchFamily="34" charset="0"/>
              <a:buChar char="•"/>
            </a:pPr>
            <a:r>
              <a:rPr lang="en-US" sz="2800" dirty="0"/>
              <a:t>Mombasa County is vulnerable due to its tropical climate and seasonal rains</a:t>
            </a:r>
            <a:endParaRPr sz="2800" dirty="0"/>
          </a:p>
        </p:txBody>
      </p:sp>
      <p:sp>
        <p:nvSpPr>
          <p:cNvPr id="97" name="Google Shape;97;p1"/>
          <p:cNvSpPr/>
          <p:nvPr/>
        </p:nvSpPr>
        <p:spPr>
          <a:xfrm>
            <a:off x="416587" y="11945763"/>
            <a:ext cx="8478060" cy="13849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n-US" sz="2800" dirty="0"/>
              <a:t>To determine the magnitude and control the spread of Chikungunya Virus Disease in Mombasa County</a:t>
            </a:r>
          </a:p>
        </p:txBody>
      </p:sp>
      <p:sp>
        <p:nvSpPr>
          <p:cNvPr id="98" name="Google Shape;98;p1"/>
          <p:cNvSpPr/>
          <p:nvPr/>
        </p:nvSpPr>
        <p:spPr>
          <a:xfrm>
            <a:off x="475479" y="19755929"/>
            <a:ext cx="8130478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800" b="1" dirty="0">
                <a:solidFill>
                  <a:schemeClr val="dk1"/>
                </a:solidFill>
                <a:latin typeface="+mn-lt"/>
                <a:ea typeface="Calibri"/>
                <a:cs typeface="Calibri"/>
                <a:sym typeface="Calibri"/>
              </a:rPr>
              <a:t>Mombasa County, Kenya</a:t>
            </a:r>
            <a:endParaRPr sz="2800" dirty="0">
              <a:latin typeface="+mn-lt"/>
            </a:endParaRPr>
          </a:p>
        </p:txBody>
      </p:sp>
      <p:sp>
        <p:nvSpPr>
          <p:cNvPr id="102" name="Google Shape;102;p1"/>
          <p:cNvSpPr/>
          <p:nvPr/>
        </p:nvSpPr>
        <p:spPr>
          <a:xfrm>
            <a:off x="347775" y="13882293"/>
            <a:ext cx="8385885" cy="53799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US" sz="2800" dirty="0"/>
              <a:t>We employed a mixed-methods approach, including a review of hospital records, vector surveillance, and sensitization of healthcare workers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US" sz="2800" dirty="0"/>
              <a:t>Suspected case: any with an acute onset of fever &gt;38.5°C and severe joint pain not explained by other medical conditions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US" sz="2800" dirty="0"/>
              <a:t>We conducted vector surveys in areas with documented cases using a systematic random sampling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US" sz="2800" dirty="0"/>
              <a:t>We conducted descriptive analysis of Chikungunya cases from March to July 2025</a:t>
            </a:r>
            <a:endParaRPr sz="280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15" name="Google Shape;115;p1"/>
          <p:cNvGrpSpPr/>
          <p:nvPr/>
        </p:nvGrpSpPr>
        <p:grpSpPr>
          <a:xfrm>
            <a:off x="10228618" y="42112091"/>
            <a:ext cx="9829149" cy="691341"/>
            <a:chOff x="0" y="-38100"/>
            <a:chExt cx="784800" cy="55200"/>
          </a:xfrm>
        </p:grpSpPr>
        <p:sp>
          <p:nvSpPr>
            <p:cNvPr id="116" name="Google Shape;116;p1"/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 extrusionOk="0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E3393A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7" name="Google Shape;117;p1"/>
            <p:cNvSpPr txBox="1"/>
            <p:nvPr/>
          </p:nvSpPr>
          <p:spPr>
            <a:xfrm>
              <a:off x="0" y="-38100"/>
              <a:ext cx="784800" cy="55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77850" tIns="77850" rIns="77850" bIns="77850" anchor="ctr" anchorCtr="0">
              <a:noAutofit/>
            </a:bodyPr>
            <a:lstStyle/>
            <a:p>
              <a:pPr marL="0" marR="0" lvl="0" indent="0" algn="ctr" rtl="0">
                <a:lnSpc>
                  <a:spcPct val="100777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980"/>
                <a:buFont typeface="Calibri"/>
                <a:buNone/>
              </a:pPr>
              <a:endParaRPr sz="298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18" name="Google Shape;118;p1"/>
          <p:cNvGrpSpPr/>
          <p:nvPr/>
        </p:nvGrpSpPr>
        <p:grpSpPr>
          <a:xfrm>
            <a:off x="100" y="42112091"/>
            <a:ext cx="9829149" cy="691341"/>
            <a:chOff x="0" y="-38100"/>
            <a:chExt cx="784800" cy="55200"/>
          </a:xfrm>
        </p:grpSpPr>
        <p:sp>
          <p:nvSpPr>
            <p:cNvPr id="119" name="Google Shape;119;p1"/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 extrusionOk="0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232625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0" name="Google Shape;120;p1"/>
            <p:cNvSpPr txBox="1"/>
            <p:nvPr/>
          </p:nvSpPr>
          <p:spPr>
            <a:xfrm>
              <a:off x="0" y="-38100"/>
              <a:ext cx="784800" cy="55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77850" tIns="77850" rIns="77850" bIns="77850" anchor="ctr" anchorCtr="0">
              <a:noAutofit/>
            </a:bodyPr>
            <a:lstStyle/>
            <a:p>
              <a:pPr marL="0" marR="0" lvl="0" indent="0" algn="ctr" rtl="0">
                <a:lnSpc>
                  <a:spcPct val="100777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980"/>
                <a:buFont typeface="Calibri"/>
                <a:buNone/>
              </a:pPr>
              <a:endParaRPr sz="298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21" name="Google Shape;121;p1"/>
          <p:cNvGrpSpPr/>
          <p:nvPr/>
        </p:nvGrpSpPr>
        <p:grpSpPr>
          <a:xfrm>
            <a:off x="20445836" y="42112091"/>
            <a:ext cx="9829149" cy="691341"/>
            <a:chOff x="0" y="-38100"/>
            <a:chExt cx="784800" cy="55200"/>
          </a:xfrm>
        </p:grpSpPr>
        <p:sp>
          <p:nvSpPr>
            <p:cNvPr id="122" name="Google Shape;122;p1"/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 extrusionOk="0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46A96C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3" name="Google Shape;123;p1"/>
            <p:cNvSpPr txBox="1"/>
            <p:nvPr/>
          </p:nvSpPr>
          <p:spPr>
            <a:xfrm>
              <a:off x="0" y="-38100"/>
              <a:ext cx="784800" cy="55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77850" tIns="77850" rIns="77850" bIns="77850" anchor="ctr" anchorCtr="0">
              <a:noAutofit/>
            </a:bodyPr>
            <a:lstStyle/>
            <a:p>
              <a:pPr marL="0" marR="0" lvl="0" indent="0" algn="ctr" rtl="0">
                <a:lnSpc>
                  <a:spcPct val="100777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980"/>
                <a:buFont typeface="Calibri"/>
                <a:buNone/>
              </a:pPr>
              <a:endParaRPr sz="298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4702A10E-A3E7-8FE8-4462-4A1184CC866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480" y="20340671"/>
            <a:ext cx="8431578" cy="6218638"/>
          </a:xfrm>
          <a:prstGeom prst="rect">
            <a:avLst/>
          </a:prstGeom>
        </p:spPr>
      </p:pic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2801298B-ED4F-27D1-82CE-269D6432996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75658018"/>
              </p:ext>
            </p:extLst>
          </p:nvPr>
        </p:nvGraphicFramePr>
        <p:xfrm>
          <a:off x="10274311" y="13477827"/>
          <a:ext cx="8357481" cy="3962358"/>
        </p:xfrm>
        <a:graphic>
          <a:graphicData uri="http://schemas.openxmlformats.org/drawingml/2006/table">
            <a:tbl>
              <a:tblPr firstRow="1" firstCol="1" bandRow="1">
                <a:tableStyleId>{651C7303-1205-445C-A721-94CFD910D15C}</a:tableStyleId>
              </a:tblPr>
              <a:tblGrid>
                <a:gridCol w="2421998">
                  <a:extLst>
                    <a:ext uri="{9D8B030D-6E8A-4147-A177-3AD203B41FA5}">
                      <a16:colId xmlns:a16="http://schemas.microsoft.com/office/drawing/2014/main" val="2000779840"/>
                    </a:ext>
                  </a:extLst>
                </a:gridCol>
                <a:gridCol w="1333854">
                  <a:extLst>
                    <a:ext uri="{9D8B030D-6E8A-4147-A177-3AD203B41FA5}">
                      <a16:colId xmlns:a16="http://schemas.microsoft.com/office/drawing/2014/main" val="1248526241"/>
                    </a:ext>
                  </a:extLst>
                </a:gridCol>
                <a:gridCol w="2229776">
                  <a:extLst>
                    <a:ext uri="{9D8B030D-6E8A-4147-A177-3AD203B41FA5}">
                      <a16:colId xmlns:a16="http://schemas.microsoft.com/office/drawing/2014/main" val="3651437256"/>
                    </a:ext>
                  </a:extLst>
                </a:gridCol>
                <a:gridCol w="2371853">
                  <a:extLst>
                    <a:ext uri="{9D8B030D-6E8A-4147-A177-3AD203B41FA5}">
                      <a16:colId xmlns:a16="http://schemas.microsoft.com/office/drawing/2014/main" val="1918027279"/>
                    </a:ext>
                  </a:extLst>
                </a:gridCol>
              </a:tblGrid>
              <a:tr h="440262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>
                          <a:effectLst/>
                        </a:rPr>
                        <a:t>Sub-county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>
                          <a:effectLst/>
                        </a:rPr>
                        <a:t>Cases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dirty="0">
                          <a:effectLst/>
                        </a:rPr>
                        <a:t>Population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>
                          <a:effectLst/>
                        </a:rPr>
                        <a:t>AR/100,000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2128297002"/>
                  </a:ext>
                </a:extLst>
              </a:tr>
              <a:tr h="440262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dirty="0">
                          <a:effectLst/>
                        </a:rPr>
                        <a:t>Nyali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>
                          <a:effectLst/>
                        </a:rPr>
                        <a:t>30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>
                          <a:effectLst/>
                        </a:rPr>
                        <a:t>254,793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>
                          <a:effectLst/>
                        </a:rPr>
                        <a:t>11.77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4193427928"/>
                  </a:ext>
                </a:extLst>
              </a:tr>
              <a:tr h="440262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>
                          <a:effectLst/>
                        </a:rPr>
                        <a:t>Jomvu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>
                          <a:effectLst/>
                        </a:rPr>
                        <a:t>32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>
                          <a:effectLst/>
                        </a:rPr>
                        <a:t>188,076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>
                          <a:effectLst/>
                        </a:rPr>
                        <a:t>17.01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2551085686"/>
                  </a:ext>
                </a:extLst>
              </a:tr>
              <a:tr h="440262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>
                          <a:effectLst/>
                        </a:rPr>
                        <a:t>Changamwe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>
                          <a:effectLst/>
                        </a:rPr>
                        <a:t>38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>
                          <a:effectLst/>
                        </a:rPr>
                        <a:t>151,785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>
                          <a:effectLst/>
                        </a:rPr>
                        <a:t>25.04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4177933773"/>
                  </a:ext>
                </a:extLst>
              </a:tr>
              <a:tr h="440262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>
                          <a:effectLst/>
                        </a:rPr>
                        <a:t>Kisauni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>
                          <a:effectLst/>
                        </a:rPr>
                        <a:t>142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dirty="0">
                          <a:effectLst/>
                        </a:rPr>
                        <a:t>344,768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>
                          <a:effectLst/>
                        </a:rPr>
                        <a:t>41.19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2629016531"/>
                  </a:ext>
                </a:extLst>
              </a:tr>
              <a:tr h="440262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>
                          <a:effectLst/>
                        </a:rPr>
                        <a:t>Mvita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>
                          <a:effectLst/>
                        </a:rPr>
                        <a:t>133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>
                          <a:effectLst/>
                        </a:rPr>
                        <a:t>177,437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>
                          <a:effectLst/>
                        </a:rPr>
                        <a:t>74.96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3952675423"/>
                  </a:ext>
                </a:extLst>
              </a:tr>
              <a:tr h="440262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dirty="0">
                          <a:effectLst/>
                        </a:rPr>
                        <a:t>Likoni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dirty="0">
                          <a:effectLst/>
                        </a:rPr>
                        <a:t>233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dirty="0">
                          <a:effectLst/>
                        </a:rPr>
                        <a:t>288,140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>
                          <a:effectLst/>
                        </a:rPr>
                        <a:t>80.86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4141211063"/>
                  </a:ext>
                </a:extLst>
              </a:tr>
              <a:tr h="440262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>
                          <a:effectLst/>
                        </a:rPr>
                        <a:t>Others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>
                          <a:effectLst/>
                        </a:rPr>
                        <a:t>4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>
                          <a:effectLst/>
                        </a:rPr>
                        <a:t>-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>
                          <a:effectLst/>
                        </a:rPr>
                        <a:t>-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2075695787"/>
                  </a:ext>
                </a:extLst>
              </a:tr>
              <a:tr h="440262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>
                          <a:effectLst/>
                        </a:rPr>
                        <a:t>TOTAL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dirty="0">
                          <a:effectLst/>
                        </a:rPr>
                        <a:t>612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>
                          <a:effectLst/>
                        </a:rPr>
                        <a:t>1,404,999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dirty="0">
                          <a:effectLst/>
                        </a:rPr>
                        <a:t>43.35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882945511"/>
                  </a:ext>
                </a:extLst>
              </a:tr>
            </a:tbl>
          </a:graphicData>
        </a:graphic>
      </p:graphicFrame>
      <p:pic>
        <p:nvPicPr>
          <p:cNvPr id="7" name="Picture 6">
            <a:extLst>
              <a:ext uri="{FF2B5EF4-FFF2-40B4-BE49-F238E27FC236}">
                <a16:creationId xmlns:a16="http://schemas.microsoft.com/office/drawing/2014/main" id="{E4907E83-BACC-1DDE-4539-3A8CDF38CFB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7091" y="28369020"/>
            <a:ext cx="8407555" cy="552079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9E45C7A-C552-F183-17CD-7855F0B2B32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6587" y="34572439"/>
            <a:ext cx="8490471" cy="4285233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55D0294C-E11A-2230-AEDE-85B3A18281B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274311" y="8682382"/>
            <a:ext cx="8361861" cy="4225694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A1A2910D-3880-13AE-83A0-A2948C60CCA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274311" y="24136859"/>
            <a:ext cx="8431578" cy="4544233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41B1B8B1-BB32-4468-BB68-0B857FA3DB6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274311" y="29081338"/>
            <a:ext cx="8407555" cy="4599851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4D6BCB6B-EF60-98CD-8DFE-EA1E15840BC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274311" y="33969258"/>
            <a:ext cx="8357481" cy="4888415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8F13FF8C-ACCE-9FE3-4F6F-D2EE857A2960}"/>
              </a:ext>
            </a:extLst>
          </p:cNvPr>
          <p:cNvSpPr txBox="1"/>
          <p:nvPr/>
        </p:nvSpPr>
        <p:spPr>
          <a:xfrm>
            <a:off x="10274311" y="13231363"/>
            <a:ext cx="814127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/>
              <a:t>Table 2: Distribution of Chikungunya per subcounty in Mombasa County, March – July 2025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5BCD5184-CDC2-CBA7-CE01-D110C473B68E}"/>
              </a:ext>
            </a:extLst>
          </p:cNvPr>
          <p:cNvSpPr txBox="1"/>
          <p:nvPr/>
        </p:nvSpPr>
        <p:spPr>
          <a:xfrm>
            <a:off x="416587" y="28141149"/>
            <a:ext cx="818759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/>
              <a:t>Table 1: Number of patients referred for Dengue testing in the laboratory, January – June 2025</a:t>
            </a:r>
          </a:p>
        </p:txBody>
      </p:sp>
      <p:pic>
        <p:nvPicPr>
          <p:cNvPr id="31" name="Picture 30">
            <a:extLst>
              <a:ext uri="{FF2B5EF4-FFF2-40B4-BE49-F238E27FC236}">
                <a16:creationId xmlns:a16="http://schemas.microsoft.com/office/drawing/2014/main" id="{47A6E1CA-6303-B964-7380-5977687F15EC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274311" y="17728255"/>
            <a:ext cx="8385885" cy="6254355"/>
          </a:xfrm>
          <a:prstGeom prst="rect">
            <a:avLst/>
          </a:prstGeom>
        </p:spPr>
      </p:pic>
      <p:sp>
        <p:nvSpPr>
          <p:cNvPr id="69" name="TextBox 68">
            <a:extLst>
              <a:ext uri="{FF2B5EF4-FFF2-40B4-BE49-F238E27FC236}">
                <a16:creationId xmlns:a16="http://schemas.microsoft.com/office/drawing/2014/main" id="{31EF74E5-FB6D-4BBD-DD3F-E9516927E5B0}"/>
              </a:ext>
            </a:extLst>
          </p:cNvPr>
          <p:cNvSpPr txBox="1"/>
          <p:nvPr/>
        </p:nvSpPr>
        <p:spPr>
          <a:xfrm>
            <a:off x="485243" y="8021309"/>
            <a:ext cx="3640190" cy="584775"/>
          </a:xfrm>
          <a:prstGeom prst="rect">
            <a:avLst/>
          </a:prstGeom>
          <a:gradFill flip="none" rotWithShape="1">
            <a:gsLst>
              <a:gs pos="45000">
                <a:schemeClr val="accent5">
                  <a:lumMod val="5000"/>
                  <a:lumOff val="95000"/>
                </a:schemeClr>
              </a:gs>
              <a:gs pos="0">
                <a:schemeClr val="accent5">
                  <a:lumMod val="45000"/>
                  <a:lumOff val="55000"/>
                </a:schemeClr>
              </a:gs>
              <a:gs pos="12000">
                <a:schemeClr val="accent5">
                  <a:lumMod val="45000"/>
                  <a:lumOff val="55000"/>
                </a:schemeClr>
              </a:gs>
              <a:gs pos="70000">
                <a:schemeClr val="accent5">
                  <a:lumMod val="30000"/>
                  <a:lumOff val="70000"/>
                </a:schemeClr>
              </a:gs>
            </a:gsLst>
            <a:path path="circle">
              <a:fillToRect l="100000" t="100000"/>
            </a:path>
            <a:tileRect r="-100000" b="-100000"/>
          </a:gradFill>
        </p:spPr>
        <p:txBody>
          <a:bodyPr wrap="squar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algn="just">
              <a:defRPr sz="3200" b="1">
                <a:solidFill>
                  <a:srgbClr val="36449C"/>
                </a:solidFill>
              </a:defRPr>
            </a:lvl1pPr>
          </a:lstStyle>
          <a:p>
            <a:r>
              <a:rPr lang="en-GB" dirty="0">
                <a:solidFill>
                  <a:schemeClr val="bg2"/>
                </a:solidFill>
              </a:rPr>
              <a:t>BACKGROUND</a:t>
            </a: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CDA7D050-3B03-E4F5-5133-BE922CA9DD0D}"/>
              </a:ext>
            </a:extLst>
          </p:cNvPr>
          <p:cNvSpPr txBox="1"/>
          <p:nvPr/>
        </p:nvSpPr>
        <p:spPr>
          <a:xfrm>
            <a:off x="430249" y="11375453"/>
            <a:ext cx="3640190" cy="584775"/>
          </a:xfrm>
          <a:prstGeom prst="rect">
            <a:avLst/>
          </a:prstGeom>
          <a:gradFill flip="none" rotWithShape="1">
            <a:gsLst>
              <a:gs pos="45000">
                <a:schemeClr val="accent5">
                  <a:lumMod val="5000"/>
                  <a:lumOff val="95000"/>
                </a:schemeClr>
              </a:gs>
              <a:gs pos="0">
                <a:schemeClr val="accent5">
                  <a:lumMod val="45000"/>
                  <a:lumOff val="55000"/>
                </a:schemeClr>
              </a:gs>
              <a:gs pos="12000">
                <a:schemeClr val="accent5">
                  <a:lumMod val="45000"/>
                  <a:lumOff val="55000"/>
                </a:schemeClr>
              </a:gs>
              <a:gs pos="70000">
                <a:schemeClr val="accent5">
                  <a:lumMod val="30000"/>
                  <a:lumOff val="70000"/>
                </a:schemeClr>
              </a:gs>
            </a:gsLst>
            <a:path path="circle">
              <a:fillToRect l="100000" t="100000"/>
            </a:path>
            <a:tileRect r="-100000" b="-100000"/>
          </a:gradFill>
        </p:spPr>
        <p:txBody>
          <a:bodyPr wrap="squar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algn="just">
              <a:defRPr sz="3200" b="1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OBJECTIVE 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1AD72216-9897-9C82-F74F-C028858B2CCC}"/>
              </a:ext>
            </a:extLst>
          </p:cNvPr>
          <p:cNvSpPr txBox="1"/>
          <p:nvPr/>
        </p:nvSpPr>
        <p:spPr>
          <a:xfrm>
            <a:off x="380415" y="13367248"/>
            <a:ext cx="3640190" cy="584775"/>
          </a:xfrm>
          <a:prstGeom prst="rect">
            <a:avLst/>
          </a:prstGeom>
          <a:gradFill flip="none" rotWithShape="1">
            <a:gsLst>
              <a:gs pos="45000">
                <a:schemeClr val="accent5">
                  <a:lumMod val="5000"/>
                  <a:lumOff val="95000"/>
                </a:schemeClr>
              </a:gs>
              <a:gs pos="0">
                <a:schemeClr val="accent5">
                  <a:lumMod val="45000"/>
                  <a:lumOff val="55000"/>
                </a:schemeClr>
              </a:gs>
              <a:gs pos="12000">
                <a:schemeClr val="accent5">
                  <a:lumMod val="45000"/>
                  <a:lumOff val="55000"/>
                </a:schemeClr>
              </a:gs>
              <a:gs pos="70000">
                <a:schemeClr val="accent5">
                  <a:lumMod val="30000"/>
                  <a:lumOff val="70000"/>
                </a:schemeClr>
              </a:gs>
            </a:gsLst>
            <a:path path="circle">
              <a:fillToRect l="100000" t="100000"/>
            </a:path>
            <a:tileRect r="-100000" b="-100000"/>
          </a:gradFill>
        </p:spPr>
        <p:txBody>
          <a:bodyPr wrap="squar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algn="just">
              <a:defRPr sz="3200" b="1">
                <a:solidFill>
                  <a:schemeClr val="bg2"/>
                </a:solidFill>
              </a:defRPr>
            </a:lvl1pPr>
          </a:lstStyle>
          <a:p>
            <a:r>
              <a:rPr lang="en-GB"/>
              <a:t>METHODOLOGY </a:t>
            </a:r>
            <a:endParaRPr lang="en-GB" dirty="0"/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9927CDD8-5587-26DE-311A-8746DBAA1CB5}"/>
              </a:ext>
            </a:extLst>
          </p:cNvPr>
          <p:cNvSpPr txBox="1"/>
          <p:nvPr/>
        </p:nvSpPr>
        <p:spPr>
          <a:xfrm>
            <a:off x="416587" y="19192484"/>
            <a:ext cx="3640190" cy="584775"/>
          </a:xfrm>
          <a:prstGeom prst="rect">
            <a:avLst/>
          </a:prstGeom>
          <a:gradFill flip="none" rotWithShape="1">
            <a:gsLst>
              <a:gs pos="45000">
                <a:schemeClr val="accent5">
                  <a:lumMod val="5000"/>
                  <a:lumOff val="95000"/>
                </a:schemeClr>
              </a:gs>
              <a:gs pos="0">
                <a:schemeClr val="accent5">
                  <a:lumMod val="45000"/>
                  <a:lumOff val="55000"/>
                </a:schemeClr>
              </a:gs>
              <a:gs pos="12000">
                <a:schemeClr val="accent5">
                  <a:lumMod val="45000"/>
                  <a:lumOff val="55000"/>
                </a:schemeClr>
              </a:gs>
              <a:gs pos="70000">
                <a:schemeClr val="accent5">
                  <a:lumMod val="30000"/>
                  <a:lumOff val="70000"/>
                </a:schemeClr>
              </a:gs>
            </a:gsLst>
            <a:path path="circle">
              <a:fillToRect l="100000" t="100000"/>
            </a:path>
            <a:tileRect r="-100000" b="-100000"/>
          </a:gradFill>
        </p:spPr>
        <p:txBody>
          <a:bodyPr wrap="squar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algn="just">
              <a:defRPr sz="3200" b="1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STUDY AREA</a:t>
            </a: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B472FC32-D637-272A-AC75-EAA680D6D29F}"/>
              </a:ext>
            </a:extLst>
          </p:cNvPr>
          <p:cNvSpPr txBox="1"/>
          <p:nvPr/>
        </p:nvSpPr>
        <p:spPr>
          <a:xfrm>
            <a:off x="380415" y="27472609"/>
            <a:ext cx="3640190" cy="584775"/>
          </a:xfrm>
          <a:prstGeom prst="rect">
            <a:avLst/>
          </a:prstGeom>
          <a:gradFill flip="none" rotWithShape="1">
            <a:gsLst>
              <a:gs pos="45000">
                <a:schemeClr val="accent5">
                  <a:lumMod val="5000"/>
                  <a:lumOff val="95000"/>
                </a:schemeClr>
              </a:gs>
              <a:gs pos="0">
                <a:schemeClr val="accent5">
                  <a:lumMod val="45000"/>
                  <a:lumOff val="55000"/>
                </a:schemeClr>
              </a:gs>
              <a:gs pos="12000">
                <a:schemeClr val="accent5">
                  <a:lumMod val="45000"/>
                  <a:lumOff val="55000"/>
                </a:schemeClr>
              </a:gs>
              <a:gs pos="70000">
                <a:schemeClr val="accent5">
                  <a:lumMod val="30000"/>
                  <a:lumOff val="70000"/>
                </a:schemeClr>
              </a:gs>
            </a:gsLst>
            <a:path path="circle">
              <a:fillToRect l="100000" t="100000"/>
            </a:path>
            <a:tileRect r="-100000" b="-100000"/>
          </a:gradFill>
        </p:spPr>
        <p:txBody>
          <a:bodyPr wrap="squar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algn="just">
              <a:defRPr sz="3200" b="1">
                <a:solidFill>
                  <a:schemeClr val="bg2"/>
                </a:solidFill>
              </a:defRPr>
            </a:lvl1pPr>
          </a:lstStyle>
          <a:p>
            <a:r>
              <a:rPr lang="en-GB"/>
              <a:t>RESULTS</a:t>
            </a:r>
            <a:endParaRPr lang="en-GB" dirty="0"/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2FB87698-2783-23BB-C63F-DE9E78485605}"/>
              </a:ext>
            </a:extLst>
          </p:cNvPr>
          <p:cNvSpPr txBox="1"/>
          <p:nvPr/>
        </p:nvSpPr>
        <p:spPr>
          <a:xfrm>
            <a:off x="20315483" y="8100777"/>
            <a:ext cx="4378406" cy="581606"/>
          </a:xfrm>
          <a:prstGeom prst="rect">
            <a:avLst/>
          </a:prstGeom>
          <a:gradFill flip="none" rotWithShape="1">
            <a:gsLst>
              <a:gs pos="45000">
                <a:schemeClr val="accent5">
                  <a:lumMod val="5000"/>
                  <a:lumOff val="95000"/>
                </a:schemeClr>
              </a:gs>
              <a:gs pos="0">
                <a:schemeClr val="accent5">
                  <a:lumMod val="45000"/>
                  <a:lumOff val="55000"/>
                </a:schemeClr>
              </a:gs>
              <a:gs pos="12000">
                <a:schemeClr val="accent5">
                  <a:lumMod val="45000"/>
                  <a:lumOff val="55000"/>
                </a:schemeClr>
              </a:gs>
              <a:gs pos="70000">
                <a:schemeClr val="accent5">
                  <a:lumMod val="30000"/>
                  <a:lumOff val="70000"/>
                </a:schemeClr>
              </a:gs>
            </a:gsLst>
            <a:path path="circle">
              <a:fillToRect l="100000" t="100000"/>
            </a:path>
            <a:tileRect r="-100000" b="-100000"/>
          </a:gradFill>
        </p:spPr>
        <p:txBody>
          <a:bodyPr wrap="squar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algn="just">
              <a:defRPr sz="3200" b="1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DISCUSSION</a:t>
            </a: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F98258AA-170E-14CE-A2EE-8D64D1CA7E79}"/>
              </a:ext>
            </a:extLst>
          </p:cNvPr>
          <p:cNvSpPr txBox="1"/>
          <p:nvPr/>
        </p:nvSpPr>
        <p:spPr>
          <a:xfrm>
            <a:off x="20315482" y="8703962"/>
            <a:ext cx="9269486" cy="151733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lvl="0" indent="-457200" algn="just">
              <a:buFont typeface="Arial" panose="020B0604020202020204" pitchFamily="34" charset="0"/>
              <a:buChar char="•"/>
            </a:pPr>
            <a:r>
              <a:rPr lang="en-US" sz="2800" dirty="0"/>
              <a:t>The index case of Chikungunya was detected on 14th March 2025, while the latest case was reported on 29th June 2025</a:t>
            </a:r>
          </a:p>
          <a:p>
            <a:pPr marL="457200" lvl="0" indent="-457200" algn="just">
              <a:buFont typeface="Arial" panose="020B0604020202020204" pitchFamily="34" charset="0"/>
              <a:buChar char="•"/>
            </a:pPr>
            <a:r>
              <a:rPr lang="en-US" sz="2800" dirty="0"/>
              <a:t>In total, 612 cases were line-listed using the working case definition, with 101 of these confirmed by PCR, no deaths reported</a:t>
            </a:r>
          </a:p>
          <a:p>
            <a:pPr marL="457200" lvl="0" indent="-457200" algn="just">
              <a:buFont typeface="Arial" panose="020B0604020202020204" pitchFamily="34" charset="0"/>
              <a:buChar char="•"/>
            </a:pPr>
            <a:r>
              <a:rPr lang="en-US" sz="2800" dirty="0"/>
              <a:t>Highest number of cases reported in June 2025 (329/612)</a:t>
            </a:r>
          </a:p>
          <a:p>
            <a:pPr marL="457200" lvl="0" indent="-457200" algn="just">
              <a:buFont typeface="Arial" panose="020B0604020202020204" pitchFamily="34" charset="0"/>
              <a:buChar char="•"/>
            </a:pPr>
            <a:r>
              <a:rPr lang="en-US" sz="2800" dirty="0"/>
              <a:t>Outbreak of Chikungunya declared in May 2025, two months after index case</a:t>
            </a:r>
          </a:p>
          <a:p>
            <a:pPr marL="457200" lvl="0" indent="-457200" algn="just">
              <a:buFont typeface="Arial" panose="020B0604020202020204" pitchFamily="34" charset="0"/>
              <a:buChar char="•"/>
            </a:pPr>
            <a:r>
              <a:rPr lang="en-US" sz="2800" dirty="0"/>
              <a:t>Late detection of outbreak possibly due to inadequate capacity of healthcare workers to detect cases (lack of clear case definition)</a:t>
            </a:r>
          </a:p>
          <a:p>
            <a:pPr marL="457200" lvl="0" indent="-457200" algn="just">
              <a:buFont typeface="Arial" panose="020B0604020202020204" pitchFamily="34" charset="0"/>
              <a:buChar char="•"/>
            </a:pPr>
            <a:r>
              <a:rPr lang="en-US" sz="2800" dirty="0"/>
              <a:t>Chikungunya cases reported in all six (6) subcounties:</a:t>
            </a:r>
          </a:p>
          <a:p>
            <a:pPr marL="457200" lvl="0" indent="-457200" algn="just">
              <a:buFont typeface="Arial" panose="020B0604020202020204" pitchFamily="34" charset="0"/>
              <a:buChar char="•"/>
            </a:pPr>
            <a:r>
              <a:rPr lang="en-US" sz="2800" dirty="0"/>
              <a:t>Highest number of cases (233/612) in Likoni Subcounty</a:t>
            </a:r>
          </a:p>
          <a:p>
            <a:pPr marL="457200" lvl="0" indent="-457200" algn="just">
              <a:buFont typeface="Arial" panose="020B0604020202020204" pitchFamily="34" charset="0"/>
              <a:buChar char="•"/>
            </a:pPr>
            <a:r>
              <a:rPr lang="en-US" sz="2800" dirty="0"/>
              <a:t>Lowest number of cases (30/612) in Nyali Subcounty</a:t>
            </a:r>
          </a:p>
          <a:p>
            <a:pPr marL="457200" lvl="0" indent="-457200" algn="just">
              <a:buFont typeface="Arial" panose="020B0604020202020204" pitchFamily="34" charset="0"/>
              <a:buChar char="•"/>
            </a:pPr>
            <a:r>
              <a:rPr lang="en-US" sz="2800" dirty="0"/>
              <a:t>Highest attack rate (80.86/100,000) in Likoni Subcounty</a:t>
            </a:r>
          </a:p>
          <a:p>
            <a:pPr marL="457200" lvl="0" indent="-457200" algn="just">
              <a:buFont typeface="Arial" panose="020B0604020202020204" pitchFamily="34" charset="0"/>
              <a:buChar char="•"/>
            </a:pPr>
            <a:r>
              <a:rPr lang="en-US" sz="2800" dirty="0"/>
              <a:t>Most cases (248/612) aged 16-35 years, with females (271/536) more than males</a:t>
            </a:r>
          </a:p>
          <a:p>
            <a:pPr marL="457200" lvl="0" indent="-457200" algn="just">
              <a:buFont typeface="Arial" panose="020B0604020202020204" pitchFamily="34" charset="0"/>
              <a:buChar char="•"/>
            </a:pPr>
            <a:r>
              <a:rPr lang="en-US" sz="2800" dirty="0"/>
              <a:t>Most common clinical presentation was fever and joint pain (523/612)</a:t>
            </a:r>
          </a:p>
          <a:p>
            <a:pPr marL="457200" lvl="0" indent="-457200" algn="just">
              <a:buFont typeface="Arial" panose="020B0604020202020204" pitchFamily="34" charset="0"/>
              <a:buChar char="•"/>
            </a:pPr>
            <a:r>
              <a:rPr lang="en-US" sz="2800" dirty="0"/>
              <a:t>Majority of the cases (347/612) managed as outpatients</a:t>
            </a:r>
          </a:p>
          <a:p>
            <a:pPr marL="457200" lvl="0" indent="-457200" algn="just">
              <a:buFont typeface="Arial" panose="020B0604020202020204" pitchFamily="34" charset="0"/>
              <a:buChar char="•"/>
            </a:pPr>
            <a:r>
              <a:rPr lang="en-US" sz="2800" dirty="0"/>
              <a:t>Possible risk factors for the outbreak include the tropical climate, seasonal rain and poor WaSH infrastructure – availability of breeding sites for mosquitoes</a:t>
            </a:r>
          </a:p>
          <a:p>
            <a:pPr marL="457200" lvl="0" indent="-457200" algn="just">
              <a:buFont typeface="Arial" panose="020B0604020202020204" pitchFamily="34" charset="0"/>
              <a:buChar char="•"/>
            </a:pPr>
            <a:r>
              <a:rPr lang="en-US" sz="2800" dirty="0"/>
              <a:t>Lack of public awareness on Chikungunya observed during the investigation</a:t>
            </a:r>
          </a:p>
          <a:p>
            <a:pPr marL="457200" lvl="0" indent="-457200" algn="just">
              <a:buFont typeface="Arial" panose="020B0604020202020204" pitchFamily="34" charset="0"/>
              <a:buChar char="•"/>
            </a:pPr>
            <a:r>
              <a:rPr lang="en-US" sz="2800" dirty="0"/>
              <a:t>Only Tudor Subcounty Hospital was conducting CHIKV testing</a:t>
            </a:r>
          </a:p>
          <a:p>
            <a:pPr marL="457200" lvl="0" indent="-457200" algn="just">
              <a:buFont typeface="Arial" panose="020B0604020202020204" pitchFamily="34" charset="0"/>
              <a:buChar char="•"/>
            </a:pPr>
            <a:r>
              <a:rPr lang="en-US" sz="2800" dirty="0"/>
              <a:t>Adult mosquitoes and larvae were collected and sent to KEMRI for analysis</a:t>
            </a:r>
            <a:endParaRPr lang="en-GB" sz="2800" dirty="0"/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21ED33F2-52B9-BDB1-0E92-D50E362E1063}"/>
              </a:ext>
            </a:extLst>
          </p:cNvPr>
          <p:cNvSpPr txBox="1"/>
          <p:nvPr/>
        </p:nvSpPr>
        <p:spPr>
          <a:xfrm>
            <a:off x="20315482" y="24136859"/>
            <a:ext cx="4378407" cy="584775"/>
          </a:xfrm>
          <a:prstGeom prst="rect">
            <a:avLst/>
          </a:prstGeom>
          <a:gradFill flip="none" rotWithShape="1">
            <a:gsLst>
              <a:gs pos="45000">
                <a:schemeClr val="accent5">
                  <a:lumMod val="5000"/>
                  <a:lumOff val="95000"/>
                </a:schemeClr>
              </a:gs>
              <a:gs pos="0">
                <a:schemeClr val="accent5">
                  <a:lumMod val="45000"/>
                  <a:lumOff val="55000"/>
                </a:schemeClr>
              </a:gs>
              <a:gs pos="12000">
                <a:schemeClr val="accent5">
                  <a:lumMod val="45000"/>
                  <a:lumOff val="55000"/>
                </a:schemeClr>
              </a:gs>
              <a:gs pos="70000">
                <a:schemeClr val="accent5">
                  <a:lumMod val="30000"/>
                  <a:lumOff val="70000"/>
                </a:schemeClr>
              </a:gs>
            </a:gsLst>
            <a:path path="circle">
              <a:fillToRect l="100000" t="100000"/>
            </a:path>
            <a:tileRect r="-100000" b="-100000"/>
          </a:gradFill>
        </p:spPr>
        <p:txBody>
          <a:bodyPr wrap="squar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algn="just">
              <a:defRPr sz="3200" b="1">
                <a:solidFill>
                  <a:schemeClr val="bg2"/>
                </a:solidFill>
              </a:defRPr>
            </a:lvl1pPr>
          </a:lstStyle>
          <a:p>
            <a:r>
              <a:rPr lang="en-GB"/>
              <a:t>CONCLUSION</a:t>
            </a:r>
            <a:endParaRPr lang="en-GB" dirty="0"/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9DBD98FC-3CA1-07E0-76AC-DD84F439B217}"/>
              </a:ext>
            </a:extLst>
          </p:cNvPr>
          <p:cNvSpPr txBox="1"/>
          <p:nvPr/>
        </p:nvSpPr>
        <p:spPr>
          <a:xfrm>
            <a:off x="20315482" y="24676420"/>
            <a:ext cx="9269485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lvl="0" indent="-457200" algn="just">
              <a:buFont typeface="Arial" panose="020B0604020202020204" pitchFamily="34" charset="0"/>
              <a:buChar char="•"/>
            </a:pPr>
            <a:r>
              <a:rPr lang="en-GB" sz="2800" dirty="0"/>
              <a:t>Chikungunya is an emerging disease in Kenya, epidemiological patterns poorly understood</a:t>
            </a:r>
          </a:p>
          <a:p>
            <a:pPr marL="457200" lvl="0" indent="-457200" algn="just">
              <a:buFont typeface="Arial" panose="020B0604020202020204" pitchFamily="34" charset="0"/>
              <a:buChar char="•"/>
            </a:pPr>
            <a:r>
              <a:rPr lang="en-GB" sz="2800" dirty="0"/>
              <a:t>Clinical presentation of Chikungunya mimics malaria and dengue fever (both endemic in Mombasa) – difficult to detect </a:t>
            </a:r>
          </a:p>
          <a:p>
            <a:pPr marL="457200" lvl="0" indent="-457200" algn="just">
              <a:buFont typeface="Arial" panose="020B0604020202020204" pitchFamily="34" charset="0"/>
              <a:buChar char="•"/>
            </a:pPr>
            <a:r>
              <a:rPr lang="en-GB" sz="2800" dirty="0"/>
              <a:t>Inadequate capacity (healthcare workers and laboratory) possibly led to late detection of the cases</a:t>
            </a:r>
          </a:p>
          <a:p>
            <a:pPr marL="457200" lvl="0" indent="-457200" algn="just">
              <a:buFont typeface="Arial" panose="020B0604020202020204" pitchFamily="34" charset="0"/>
              <a:buChar char="•"/>
            </a:pPr>
            <a:r>
              <a:rPr lang="en-GB" sz="2800" dirty="0"/>
              <a:t>Time of outbreak suggestive of association with rainy season when vector density is high</a:t>
            </a:r>
          </a:p>
          <a:p>
            <a:pPr marL="457200" lvl="0" indent="-457200" algn="just">
              <a:buFont typeface="Arial" panose="020B0604020202020204" pitchFamily="34" charset="0"/>
              <a:buChar char="•"/>
            </a:pPr>
            <a:r>
              <a:rPr lang="en-GB" sz="2800" dirty="0"/>
              <a:t>Almost equal distribution between genders suggests equal exposure to the virus</a:t>
            </a: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A83EE644-24DE-FA0E-82D0-1A40C4E11EAC}"/>
              </a:ext>
            </a:extLst>
          </p:cNvPr>
          <p:cNvSpPr txBox="1"/>
          <p:nvPr/>
        </p:nvSpPr>
        <p:spPr>
          <a:xfrm>
            <a:off x="20315482" y="29898867"/>
            <a:ext cx="4671030" cy="584775"/>
          </a:xfrm>
          <a:prstGeom prst="rect">
            <a:avLst/>
          </a:prstGeom>
          <a:gradFill flip="none" rotWithShape="1">
            <a:gsLst>
              <a:gs pos="45000">
                <a:schemeClr val="accent5">
                  <a:lumMod val="5000"/>
                  <a:lumOff val="95000"/>
                </a:schemeClr>
              </a:gs>
              <a:gs pos="0">
                <a:schemeClr val="accent5">
                  <a:lumMod val="45000"/>
                  <a:lumOff val="55000"/>
                </a:schemeClr>
              </a:gs>
              <a:gs pos="12000">
                <a:schemeClr val="accent5">
                  <a:lumMod val="45000"/>
                  <a:lumOff val="55000"/>
                </a:schemeClr>
              </a:gs>
              <a:gs pos="70000">
                <a:schemeClr val="accent5">
                  <a:lumMod val="30000"/>
                  <a:lumOff val="70000"/>
                </a:schemeClr>
              </a:gs>
            </a:gsLst>
            <a:path path="circle">
              <a:fillToRect l="100000" t="100000"/>
            </a:path>
            <a:tileRect r="-100000" b="-100000"/>
          </a:gradFill>
        </p:spPr>
        <p:txBody>
          <a:bodyPr wrap="squar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algn="just">
              <a:defRPr sz="3200" b="1">
                <a:solidFill>
                  <a:schemeClr val="bg2"/>
                </a:solidFill>
              </a:defRPr>
            </a:lvl1pPr>
          </a:lstStyle>
          <a:p>
            <a:r>
              <a:rPr lang="en-GB"/>
              <a:t>RECOMMENDATIONS</a:t>
            </a:r>
            <a:endParaRPr lang="en-GB" dirty="0"/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A02C4917-7CFA-E70E-F0CF-8C194EB3860F}"/>
              </a:ext>
            </a:extLst>
          </p:cNvPr>
          <p:cNvSpPr txBox="1"/>
          <p:nvPr/>
        </p:nvSpPr>
        <p:spPr>
          <a:xfrm>
            <a:off x="20315482" y="30428908"/>
            <a:ext cx="9269484" cy="69865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US" sz="2800" dirty="0"/>
              <a:t>Enhance surveillance for Chikungunya through inclusion in routine IDSR reporting and distribution of a clear case definition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US" sz="2800" dirty="0"/>
              <a:t>Capacity building frontline health workers for early detection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US" sz="2800" dirty="0"/>
              <a:t>Support Mombasa County to develop laboratory capacity for confirmatory testing of Chikungunya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US" sz="2800" dirty="0"/>
              <a:t>Enhance risk communication and community engagement by sensitizing Community Health Promoters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US" sz="2800" dirty="0"/>
              <a:t>Develop a national and county-level Chikungunya Preparedness and Response Plan to guide preparedness and response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US" sz="2800" dirty="0"/>
              <a:t>In-depth </a:t>
            </a:r>
            <a:r>
              <a:rPr lang="en-US" sz="2800"/>
              <a:t>research on </a:t>
            </a:r>
            <a:r>
              <a:rPr lang="en-US" sz="2800" dirty="0"/>
              <a:t>transmission patterns, including vector analysis and evaluation of risk factors for the disease</a:t>
            </a: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270CF5F9-2978-BCBA-35E1-D8ED9D9E8D3E}"/>
              </a:ext>
            </a:extLst>
          </p:cNvPr>
          <p:cNvSpPr txBox="1"/>
          <p:nvPr/>
        </p:nvSpPr>
        <p:spPr>
          <a:xfrm>
            <a:off x="20315482" y="37484678"/>
            <a:ext cx="4671030" cy="584775"/>
          </a:xfrm>
          <a:prstGeom prst="rect">
            <a:avLst/>
          </a:prstGeom>
          <a:gradFill flip="none" rotWithShape="1">
            <a:gsLst>
              <a:gs pos="45000">
                <a:schemeClr val="accent5">
                  <a:lumMod val="5000"/>
                  <a:lumOff val="95000"/>
                </a:schemeClr>
              </a:gs>
              <a:gs pos="0">
                <a:schemeClr val="accent5">
                  <a:lumMod val="45000"/>
                  <a:lumOff val="55000"/>
                </a:schemeClr>
              </a:gs>
              <a:gs pos="12000">
                <a:schemeClr val="accent5">
                  <a:lumMod val="45000"/>
                  <a:lumOff val="55000"/>
                </a:schemeClr>
              </a:gs>
              <a:gs pos="70000">
                <a:schemeClr val="accent5">
                  <a:lumMod val="30000"/>
                  <a:lumOff val="70000"/>
                </a:schemeClr>
              </a:gs>
            </a:gsLst>
            <a:path path="circle">
              <a:fillToRect l="100000" t="100000"/>
            </a:path>
            <a:tileRect r="-100000" b="-100000"/>
          </a:gradFill>
        </p:spPr>
        <p:txBody>
          <a:bodyPr wrap="squar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algn="just">
              <a:defRPr sz="3200" b="1">
                <a:solidFill>
                  <a:srgbClr val="36449C"/>
                </a:solidFill>
              </a:defRPr>
            </a:lvl1pPr>
          </a:lstStyle>
          <a:p>
            <a:r>
              <a:rPr lang="en-GB" dirty="0">
                <a:solidFill>
                  <a:schemeClr val="bg2"/>
                </a:solidFill>
              </a:rPr>
              <a:t>LIMITATION</a:t>
            </a: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51320DE7-567A-B56E-CE14-E90B9152B321}"/>
              </a:ext>
            </a:extLst>
          </p:cNvPr>
          <p:cNvSpPr txBox="1"/>
          <p:nvPr/>
        </p:nvSpPr>
        <p:spPr>
          <a:xfrm>
            <a:off x="20315482" y="38098179"/>
            <a:ext cx="926948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dirty="0"/>
              <a:t>Long turnaround time of vector analysis results from KEMRI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200</TotalTime>
  <Words>672</Words>
  <Application>Microsoft Office PowerPoint</Application>
  <PresentationFormat>Custom</PresentationFormat>
  <Paragraphs>89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Cooper, Nik</dc:creator>
  <cp:lastModifiedBy>Muoka F.</cp:lastModifiedBy>
  <cp:revision>12</cp:revision>
  <dcterms:created xsi:type="dcterms:W3CDTF">2018-08-09T14:20:14Z</dcterms:created>
  <dcterms:modified xsi:type="dcterms:W3CDTF">2026-04-27T11:59:23Z</dcterms:modified>
</cp:coreProperties>
</file>